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365" r:id="rId3"/>
    <p:sldId id="330" r:id="rId4"/>
    <p:sldId id="331" r:id="rId5"/>
    <p:sldId id="325" r:id="rId6"/>
    <p:sldId id="332" r:id="rId7"/>
    <p:sldId id="304" r:id="rId8"/>
    <p:sldId id="362" r:id="rId9"/>
    <p:sldId id="368" r:id="rId10"/>
    <p:sldId id="364" r:id="rId11"/>
    <p:sldId id="363" r:id="rId12"/>
    <p:sldId id="366" r:id="rId13"/>
    <p:sldId id="306" r:id="rId14"/>
    <p:sldId id="310" r:id="rId15"/>
    <p:sldId id="307" r:id="rId16"/>
    <p:sldId id="327" r:id="rId17"/>
    <p:sldId id="328" r:id="rId18"/>
    <p:sldId id="369" r:id="rId19"/>
    <p:sldId id="329" r:id="rId20"/>
    <p:sldId id="346" r:id="rId21"/>
    <p:sldId id="370" r:id="rId22"/>
    <p:sldId id="343" r:id="rId23"/>
    <p:sldId id="367" r:id="rId24"/>
    <p:sldId id="371" r:id="rId25"/>
    <p:sldId id="372" r:id="rId26"/>
    <p:sldId id="373" r:id="rId27"/>
    <p:sldId id="348" r:id="rId28"/>
    <p:sldId id="324" r:id="rId29"/>
    <p:sldId id="341" r:id="rId30"/>
    <p:sldId id="355" r:id="rId31"/>
    <p:sldId id="349" r:id="rId32"/>
    <p:sldId id="356" r:id="rId33"/>
    <p:sldId id="358" r:id="rId34"/>
    <p:sldId id="378" r:id="rId35"/>
    <p:sldId id="374" r:id="rId36"/>
    <p:sldId id="350" r:id="rId37"/>
    <p:sldId id="351" r:id="rId38"/>
    <p:sldId id="352" r:id="rId39"/>
    <p:sldId id="376" r:id="rId40"/>
    <p:sldId id="360" r:id="rId41"/>
    <p:sldId id="361" r:id="rId42"/>
    <p:sldId id="377" r:id="rId43"/>
  </p:sldIdLst>
  <p:sldSz cx="12192000" cy="6858000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68582" autoAdjust="0"/>
  </p:normalViewPr>
  <p:slideViewPr>
    <p:cSldViewPr snapToGrid="0">
      <p:cViewPr varScale="1">
        <p:scale>
          <a:sx n="60" d="100"/>
          <a:sy n="60" d="100"/>
        </p:scale>
        <p:origin x="17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8732F-7285-4AA7-861E-2996AA040694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DDA2-70B3-45AF-AA99-04001DAC4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0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https://github.com/microsoft/Windows-classic-samples/tree/main/Samples/Win7Samples/begin/LearnWin32/BaseWindow/cpp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4DDA2-70B3-45AF-AA99-04001DAC4B8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2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67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77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20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56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3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4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0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7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1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3A18F-F8BD-4A27-9805-787DD0BA461C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55311-0FFF-4E01-8418-E4E7C578C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tk.org/doc/nightly/html/classvtkRenderer.html" TargetMode="External"/><Relationship Id="rId2" Type="http://schemas.openxmlformats.org/officeDocument/2006/relationships/hyperlink" Target="https://vtk.org/doc/nightly/html/classvtkLigh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.qt.io/qt-6/windows-deployment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rusview.github.io/KurusView/html/inde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EEEE2076 – Software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Qt, VTK, Group Work</a:t>
            </a:r>
          </a:p>
          <a:p>
            <a:endParaRPr lang="en-GB" dirty="0"/>
          </a:p>
          <a:p>
            <a:r>
              <a:rPr lang="en-GB" dirty="0"/>
              <a:t>Paul Evans</a:t>
            </a:r>
          </a:p>
        </p:txBody>
      </p:sp>
    </p:spTree>
    <p:extLst>
      <p:ext uri="{BB962C8B-B14F-4D97-AF65-F5344CB8AC3E}">
        <p14:creationId xmlns:p14="http://schemas.microsoft.com/office/powerpoint/2010/main" val="252602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7"/>
    </mc:Choice>
    <mc:Fallback xmlns="">
      <p:transition spd="slow" advTm="151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EC09-6CB1-2CEC-4828-7E604F7F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117371"/>
          </a:xfrm>
        </p:spPr>
        <p:txBody>
          <a:bodyPr/>
          <a:lstStyle/>
          <a:p>
            <a:r>
              <a:rPr lang="en-GB" dirty="0" err="1"/>
              <a:t>TreeViews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511AE-67FA-80F1-0447-C5CFE1E3C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57"/>
          <a:stretch/>
        </p:blipFill>
        <p:spPr>
          <a:xfrm>
            <a:off x="9017025" y="0"/>
            <a:ext cx="3085641" cy="444178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104106-2C6D-79A0-7D2A-359D5DD218F2}"/>
              </a:ext>
            </a:extLst>
          </p:cNvPr>
          <p:cNvSpPr txBox="1">
            <a:spLocks/>
          </p:cNvSpPr>
          <p:nvPr/>
        </p:nvSpPr>
        <p:spPr>
          <a:xfrm>
            <a:off x="44246" y="1016636"/>
            <a:ext cx="7557557" cy="5667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 need to create a </a:t>
            </a:r>
            <a:r>
              <a:rPr lang="en-GB" dirty="0" err="1"/>
              <a:t>TreeView</a:t>
            </a:r>
            <a:r>
              <a:rPr lang="en-GB" dirty="0"/>
              <a:t> to visualise and store the CAD model components</a:t>
            </a:r>
          </a:p>
          <a:p>
            <a:endParaRPr lang="en-GB" dirty="0"/>
          </a:p>
          <a:p>
            <a:r>
              <a:rPr lang="en-GB" dirty="0"/>
              <a:t>Requires creation of two classes</a:t>
            </a:r>
          </a:p>
          <a:p>
            <a:pPr lvl="1"/>
            <a:r>
              <a:rPr lang="en-GB" dirty="0" err="1"/>
              <a:t>ModelPartList</a:t>
            </a:r>
            <a:endParaRPr lang="en-GB" dirty="0"/>
          </a:p>
          <a:p>
            <a:pPr lvl="2"/>
            <a:r>
              <a:rPr lang="en-GB" dirty="0"/>
              <a:t>This extends the </a:t>
            </a:r>
            <a:r>
              <a:rPr lang="en-GB" dirty="0" err="1"/>
              <a:t>QAbstractItemModel</a:t>
            </a:r>
            <a:r>
              <a:rPr lang="en-GB" dirty="0"/>
              <a:t> class</a:t>
            </a:r>
          </a:p>
          <a:p>
            <a:pPr lvl="2"/>
            <a:r>
              <a:rPr lang="en-GB" dirty="0"/>
              <a:t>Standard class that represents the tree structure</a:t>
            </a:r>
          </a:p>
          <a:p>
            <a:pPr lvl="2"/>
            <a:endParaRPr lang="en-GB" dirty="0"/>
          </a:p>
          <a:p>
            <a:pPr lvl="1"/>
            <a:r>
              <a:rPr lang="en-GB" dirty="0" err="1"/>
              <a:t>ModelPart</a:t>
            </a:r>
            <a:endParaRPr lang="en-GB" dirty="0"/>
          </a:p>
          <a:p>
            <a:pPr lvl="2"/>
            <a:r>
              <a:rPr lang="en-GB" dirty="0"/>
              <a:t>This represents a node in the tree</a:t>
            </a:r>
          </a:p>
          <a:p>
            <a:pPr lvl="2"/>
            <a:r>
              <a:rPr lang="en-GB" dirty="0"/>
              <a:t>Each node is an instance of this custom class</a:t>
            </a:r>
          </a:p>
          <a:p>
            <a:pPr lvl="2"/>
            <a:r>
              <a:rPr lang="en-GB" dirty="0"/>
              <a:t>The class is designed to store a CAD model part</a:t>
            </a:r>
          </a:p>
          <a:p>
            <a:pPr lvl="2"/>
            <a:endParaRPr lang="en-GB" dirty="0"/>
          </a:p>
          <a:p>
            <a:r>
              <a:rPr lang="en-GB" dirty="0"/>
              <a:t>Qt </a:t>
            </a:r>
            <a:r>
              <a:rPr lang="en-GB" dirty="0" err="1"/>
              <a:t>ListModel</a:t>
            </a:r>
            <a:r>
              <a:rPr lang="en-GB" dirty="0"/>
              <a:t> classes and functions can then be used to determine which part is selected, to add new parts at a point in the tree, etc</a:t>
            </a:r>
          </a:p>
          <a:p>
            <a:endParaRPr lang="en-GB" dirty="0"/>
          </a:p>
          <a:p>
            <a:r>
              <a:rPr lang="en-GB" dirty="0"/>
              <a:t>Templates are provided, don’t try to copy the code from the worksheet, it is available on </a:t>
            </a:r>
            <a:r>
              <a:rPr lang="en-GB" dirty="0" err="1"/>
              <a:t>Github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https://github.com/plevans/EEEE2076/tree/master/individual/Worksheet6/TreeModel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278ED-613C-38F3-DD54-611127685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54" r="66734" b="2673"/>
          <a:stretch/>
        </p:blipFill>
        <p:spPr>
          <a:xfrm>
            <a:off x="7601803" y="1999651"/>
            <a:ext cx="4055806" cy="3701845"/>
          </a:xfrm>
          <a:prstGeom prst="rect">
            <a:avLst/>
          </a:prstGeom>
          <a:ln w="412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94025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3653-209A-F0DA-F9ED-2A814CE4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Other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922F8-510F-C62E-B110-71F3981FE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7447935" cy="539819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Dialogs (e.g. a popup option menu) – have their own window, also have their own </a:t>
            </a:r>
            <a:r>
              <a:rPr lang="en-GB" dirty="0" err="1"/>
              <a:t>ui</a:t>
            </a:r>
            <a:r>
              <a:rPr lang="en-GB" dirty="0"/>
              <a:t> class which is accessible within that class</a:t>
            </a:r>
          </a:p>
          <a:p>
            <a:pPr lvl="1"/>
            <a:r>
              <a:rPr lang="en-GB" dirty="0"/>
              <a:t>E.g. in the dialog constructor, the </a:t>
            </a:r>
            <a:r>
              <a:rPr lang="en-GB" dirty="0" err="1"/>
              <a:t>ui</a:t>
            </a:r>
            <a:r>
              <a:rPr lang="en-GB" dirty="0"/>
              <a:t> variable contains the UI components of the dialog and not those of </a:t>
            </a:r>
            <a:r>
              <a:rPr lang="en-GB" dirty="0" err="1"/>
              <a:t>MainWindow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Layouts</a:t>
            </a:r>
          </a:p>
          <a:p>
            <a:pPr lvl="1"/>
            <a:r>
              <a:rPr lang="en-GB" dirty="0"/>
              <a:t>Getting the Windows to behave nicely as they are resized isn’t easy.</a:t>
            </a:r>
          </a:p>
          <a:p>
            <a:pPr lvl="1"/>
            <a:r>
              <a:rPr lang="en-GB" dirty="0"/>
              <a:t>Layouts are used to do this, in summary:</a:t>
            </a:r>
          </a:p>
          <a:p>
            <a:pPr lvl="2"/>
            <a:r>
              <a:rPr lang="en-GB" dirty="0"/>
              <a:t>Items are snapped into groups called layouts.</a:t>
            </a:r>
          </a:p>
          <a:p>
            <a:pPr lvl="2"/>
            <a:r>
              <a:rPr lang="en-GB" dirty="0"/>
              <a:t>The top level layout scales with the window</a:t>
            </a:r>
          </a:p>
          <a:p>
            <a:pPr lvl="2"/>
            <a:r>
              <a:rPr lang="en-GB" dirty="0"/>
              <a:t>Each UI item (widget) has a size policy</a:t>
            </a:r>
          </a:p>
          <a:p>
            <a:pPr lvl="3"/>
            <a:r>
              <a:rPr lang="en-GB" dirty="0"/>
              <a:t>Fixed size, try to take up as much space as possible, be as small as possible etc</a:t>
            </a:r>
          </a:p>
          <a:p>
            <a:pPr lvl="2"/>
            <a:r>
              <a:rPr lang="en-GB" dirty="0"/>
              <a:t>Spacers can be added to take up slack if items do not stretch</a:t>
            </a:r>
          </a:p>
          <a:p>
            <a:pPr lvl="2"/>
            <a:r>
              <a:rPr lang="en-GB" dirty="0"/>
              <a:t>Getting this right usually requires quite a bit of trial and error!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F372DF-7046-9F5C-505C-838316736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300" y="265772"/>
            <a:ext cx="3367557" cy="2547982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8CE715-9824-2181-1338-4923359CB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69" y="2813754"/>
            <a:ext cx="2781688" cy="180047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B58B459-C03E-5D03-3EE6-81EE8AA89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491088" y="4783819"/>
            <a:ext cx="4297798" cy="204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3D Rendering and VTK</a:t>
            </a:r>
          </a:p>
        </p:txBody>
      </p:sp>
    </p:spTree>
    <p:extLst>
      <p:ext uri="{BB962C8B-B14F-4D97-AF65-F5344CB8AC3E}">
        <p14:creationId xmlns:p14="http://schemas.microsoft.com/office/powerpoint/2010/main" val="335395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195"/>
            <a:ext cx="10515600" cy="1325563"/>
          </a:xfrm>
        </p:spPr>
        <p:txBody>
          <a:bodyPr/>
          <a:lstStyle/>
          <a:p>
            <a:r>
              <a:rPr lang="en-GB" dirty="0"/>
              <a:t>3D Rendering and VTK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2851C-A41A-C9BD-C775-E242F24D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28" y="1376598"/>
            <a:ext cx="7932391" cy="5230679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700" dirty="0"/>
              <a:t>Visualisation Tool Kit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Library designed for </a:t>
            </a:r>
            <a:r>
              <a:rPr lang="en-GB" sz="2600" dirty="0" err="1"/>
              <a:t>Paraview</a:t>
            </a:r>
            <a:r>
              <a:rPr lang="en-GB" sz="2600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700" dirty="0"/>
              <a:t>VTK: Abstract / High Level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“I want to render this STL model file and colour it red”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600" dirty="0"/>
              <a:t>VTK deals with the specific system (e.g. through low level library OpenGL) to make this happen for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/>
            <a:r>
              <a:rPr lang="en-GB" sz="2600" dirty="0"/>
              <a:t>To render a model using OpenGL – you’d have to:</a:t>
            </a:r>
          </a:p>
          <a:p>
            <a:pPr marL="1200150" lvl="2" indent="-285750"/>
            <a:r>
              <a:rPr lang="en-GB" sz="2100" dirty="0"/>
              <a:t>Define the shape in terms of vertices and polygons</a:t>
            </a:r>
          </a:p>
          <a:p>
            <a:pPr marL="1200150" lvl="2" indent="-285750"/>
            <a:r>
              <a:rPr lang="en-GB" sz="2100" dirty="0"/>
              <a:t>Define the colour of each polygons</a:t>
            </a:r>
          </a:p>
          <a:p>
            <a:pPr marL="1200150" lvl="2" indent="-285750"/>
            <a:r>
              <a:rPr lang="en-GB" sz="2100" dirty="0"/>
              <a:t>Any “special effects” etc, mean recalculating things in terms of polygons</a:t>
            </a:r>
          </a:p>
          <a:p>
            <a:pPr marL="1200150" lvl="2" indent="-285750"/>
            <a:r>
              <a:rPr lang="en-GB" sz="2100" dirty="0"/>
              <a:t>With any modern version of OpenGL you also have to write “shader” code for the graphics card</a:t>
            </a:r>
          </a:p>
          <a:p>
            <a:pPr marL="1200150" lvl="2" indent="-285750"/>
            <a:r>
              <a:rPr lang="en-GB" sz="2100" dirty="0"/>
              <a:t>Doing anything complicated (i.e. something that looks good) is incredibly difficult/time consuming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VTK can be embedded in a Qt 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VTK is another C++ library</a:t>
            </a:r>
          </a:p>
          <a:p>
            <a:endParaRPr lang="en-GB" dirty="0"/>
          </a:p>
        </p:txBody>
      </p:sp>
      <p:pic>
        <p:nvPicPr>
          <p:cNvPr id="4" name="Picture 6" descr="Image result for paraview">
            <a:extLst>
              <a:ext uri="{FF2B5EF4-FFF2-40B4-BE49-F238E27FC236}">
                <a16:creationId xmlns:a16="http://schemas.microsoft.com/office/drawing/2014/main" id="{E30B61CB-2D60-75D4-DC96-73DE35F85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889" y="1376598"/>
            <a:ext cx="4158904" cy="283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araview">
            <a:extLst>
              <a:ext uri="{FF2B5EF4-FFF2-40B4-BE49-F238E27FC236}">
                <a16:creationId xmlns:a16="http://schemas.microsoft.com/office/drawing/2014/main" id="{EEFD7B4C-FC50-7074-74FE-0A0D410C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591" y="4627828"/>
            <a:ext cx="3120202" cy="175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B98330-88E4-EC75-130F-D700A908DB30}"/>
              </a:ext>
            </a:extLst>
          </p:cNvPr>
          <p:cNvSpPr txBox="1"/>
          <p:nvPr/>
        </p:nvSpPr>
        <p:spPr>
          <a:xfrm>
            <a:off x="8289780" y="6411013"/>
            <a:ext cx="379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/>
              <a:t>https://www.paraview.org/</a:t>
            </a:r>
          </a:p>
        </p:txBody>
      </p:sp>
      <p:pic>
        <p:nvPicPr>
          <p:cNvPr id="1026" name="Picture 2" descr="VTK">
            <a:extLst>
              <a:ext uri="{FF2B5EF4-FFF2-40B4-BE49-F238E27FC236}">
                <a16:creationId xmlns:a16="http://schemas.microsoft.com/office/drawing/2014/main" id="{B7CCAC08-9692-689E-91BE-3137E562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08" y="127563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1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Compiling VTK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2851C-A41A-C9BD-C775-E242F24D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20" y="1132712"/>
            <a:ext cx="4979849" cy="543032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You need to have a version of the VTK library that is:</a:t>
            </a:r>
          </a:p>
          <a:p>
            <a:pPr marL="742950" lvl="1" indent="-285750"/>
            <a:r>
              <a:rPr lang="en-GB" sz="1600" dirty="0"/>
              <a:t>Compatible with your compiler, e.g. Visual Studio 2022, 64-bit</a:t>
            </a:r>
          </a:p>
          <a:p>
            <a:pPr marL="742950" lvl="1" indent="-285750"/>
            <a:r>
              <a:rPr lang="en-GB" sz="1600" dirty="0"/>
              <a:t>Compatible with your version of Qt, e.g. Qt 6.4</a:t>
            </a:r>
          </a:p>
          <a:p>
            <a:pPr marL="742950" lvl="1" indent="-285750"/>
            <a:r>
              <a:rPr lang="en-GB" sz="1600" dirty="0"/>
              <a:t>Compatible with any other options you need, e.g. </a:t>
            </a:r>
            <a:r>
              <a:rPr lang="en-GB" sz="1600" dirty="0" err="1"/>
              <a:t>OpenVR</a:t>
            </a:r>
            <a:endParaRPr lang="en-GB" sz="1600" dirty="0"/>
          </a:p>
          <a:p>
            <a:pPr marL="742950" lvl="1" indent="-285750"/>
            <a:endParaRPr lang="en-GB" sz="1600" dirty="0"/>
          </a:p>
          <a:p>
            <a:pPr marL="285750" indent="-285750"/>
            <a:r>
              <a:rPr lang="en-GB" sz="1800" dirty="0"/>
              <a:t>All of these things are configured when VTK is compiled</a:t>
            </a:r>
          </a:p>
          <a:p>
            <a:pPr marL="742950" lvl="1" indent="-285750"/>
            <a:endParaRPr lang="en-GB" sz="1600" dirty="0"/>
          </a:p>
          <a:p>
            <a:pPr marL="285750" indent="-285750"/>
            <a:r>
              <a:rPr lang="en-GB" sz="1800" dirty="0"/>
              <a:t>This means there are an almost unlimited number of different versions of VTK</a:t>
            </a:r>
          </a:p>
          <a:p>
            <a:pPr marL="742950" lvl="1" indent="-285750"/>
            <a:r>
              <a:rPr lang="en-GB" sz="1600" dirty="0"/>
              <a:t>They cannot all be offered for direct download!</a:t>
            </a:r>
          </a:p>
          <a:p>
            <a:pPr marL="285750" indent="-285750"/>
            <a:endParaRPr lang="en-GB" sz="1800" dirty="0"/>
          </a:p>
          <a:p>
            <a:pPr marL="285750" indent="-285750"/>
            <a:r>
              <a:rPr lang="en-GB" sz="1800" dirty="0"/>
              <a:t>You must compile VTK yourself with the options you require</a:t>
            </a:r>
          </a:p>
          <a:p>
            <a:pPr marL="285750" indent="-285750"/>
            <a:endParaRPr lang="en-GB" sz="1800" dirty="0"/>
          </a:p>
          <a:p>
            <a:pPr marL="285750" indent="-285750"/>
            <a:r>
              <a:rPr lang="en-GB" sz="1800" dirty="0"/>
              <a:t>This can be time consuming and is easy to get wrong!</a:t>
            </a:r>
          </a:p>
          <a:p>
            <a:pPr marL="285750" indent="-285750"/>
            <a:endParaRPr lang="en-GB" sz="1800" dirty="0"/>
          </a:p>
          <a:p>
            <a:pPr marL="285750" indent="-285750"/>
            <a:r>
              <a:rPr lang="en-GB" sz="1800" b="1" dirty="0"/>
              <a:t>Make sure you follow the instructions</a:t>
            </a:r>
          </a:p>
          <a:p>
            <a:pPr marL="742950" lvl="1" indent="-285750"/>
            <a:endParaRPr lang="en-GB" sz="1600" dirty="0"/>
          </a:p>
          <a:p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FD22D-A1C3-31E3-0427-BCEAAD2B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80" y="1690688"/>
            <a:ext cx="6462100" cy="4622267"/>
          </a:xfrm>
          <a:prstGeom prst="rect">
            <a:avLst/>
          </a:prstGeom>
        </p:spPr>
      </p:pic>
      <p:pic>
        <p:nvPicPr>
          <p:cNvPr id="5" name="Picture 2" descr="VTK">
            <a:extLst>
              <a:ext uri="{FF2B5EF4-FFF2-40B4-BE49-F238E27FC236}">
                <a16:creationId xmlns:a16="http://schemas.microsoft.com/office/drawing/2014/main" id="{DC3D3C3C-E3BC-E035-F15C-402C32A45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3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3D Rendering and VTK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6C030D-295F-ADD4-3B69-59FF6460751B}"/>
              </a:ext>
            </a:extLst>
          </p:cNvPr>
          <p:cNvSpPr/>
          <p:nvPr/>
        </p:nvSpPr>
        <p:spPr>
          <a:xfrm>
            <a:off x="109183" y="1273084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vtkSTLReader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31550-4C1E-0B6B-9B9D-825B21E9FC84}"/>
              </a:ext>
            </a:extLst>
          </p:cNvPr>
          <p:cNvSpPr/>
          <p:nvPr/>
        </p:nvSpPr>
        <p:spPr>
          <a:xfrm>
            <a:off x="2047164" y="3871731"/>
            <a:ext cx="2156345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Mapper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vtkDataSetMapper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vtkPolyDataMapper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CCB7FB-21A3-E784-1609-A334370D96D0}"/>
              </a:ext>
            </a:extLst>
          </p:cNvPr>
          <p:cNvSpPr/>
          <p:nvPr/>
        </p:nvSpPr>
        <p:spPr>
          <a:xfrm>
            <a:off x="5746845" y="3871731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Actor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vtkActor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6F78A-4A30-1A3F-4B52-5B402E80776D}"/>
              </a:ext>
            </a:extLst>
          </p:cNvPr>
          <p:cNvSpPr/>
          <p:nvPr/>
        </p:nvSpPr>
        <p:spPr>
          <a:xfrm>
            <a:off x="7290183" y="1273084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Renderer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vtkRenderer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vtkOpenVRRender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8BF229-47FB-6A44-C855-696391EF2A79}"/>
              </a:ext>
            </a:extLst>
          </p:cNvPr>
          <p:cNvSpPr/>
          <p:nvPr/>
        </p:nvSpPr>
        <p:spPr>
          <a:xfrm>
            <a:off x="8734567" y="3871731"/>
            <a:ext cx="3316406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RenderWindow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vtkGenericOpenGLRenderWindow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vtkOpenVRRenderWindow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F540155-F976-8BC7-6C77-A266AF34D517}"/>
              </a:ext>
            </a:extLst>
          </p:cNvPr>
          <p:cNvSpPr/>
          <p:nvPr/>
        </p:nvSpPr>
        <p:spPr>
          <a:xfrm rot="19320583">
            <a:off x="1821976" y="2773281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8988EF-87F7-DD8E-2221-D2B1F4A2BACC}"/>
              </a:ext>
            </a:extLst>
          </p:cNvPr>
          <p:cNvSpPr/>
          <p:nvPr/>
        </p:nvSpPr>
        <p:spPr>
          <a:xfrm rot="19320583">
            <a:off x="9457857" y="2773280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6E23861-D8F5-C262-AD1F-49A46E52DFDE}"/>
              </a:ext>
            </a:extLst>
          </p:cNvPr>
          <p:cNvSpPr/>
          <p:nvPr/>
        </p:nvSpPr>
        <p:spPr>
          <a:xfrm rot="13309841">
            <a:off x="7580698" y="2764994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F403B00-E5A5-DE8F-F597-135232AFCFBF}"/>
              </a:ext>
            </a:extLst>
          </p:cNvPr>
          <p:cNvSpPr/>
          <p:nvPr/>
        </p:nvSpPr>
        <p:spPr>
          <a:xfrm rot="16200000">
            <a:off x="4749989" y="4072604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0FFBB-29FD-EB83-913E-5398634E7B3E}"/>
              </a:ext>
            </a:extLst>
          </p:cNvPr>
          <p:cNvSpPr txBox="1"/>
          <p:nvPr/>
        </p:nvSpPr>
        <p:spPr>
          <a:xfrm>
            <a:off x="280511" y="6285710"/>
            <a:ext cx="618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vtk</a:t>
            </a:r>
            <a:r>
              <a:rPr lang="en-GB" dirty="0"/>
              <a:t> application is a chain of linked classes – the </a:t>
            </a:r>
            <a:r>
              <a:rPr lang="en-GB" dirty="0" err="1"/>
              <a:t>vtk</a:t>
            </a:r>
            <a:r>
              <a:rPr lang="en-GB" dirty="0"/>
              <a:t> pipeline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B627A-DE0A-4C97-1D09-844C33D9CECE}"/>
              </a:ext>
            </a:extLst>
          </p:cNvPr>
          <p:cNvSpPr txBox="1"/>
          <p:nvPr/>
        </p:nvSpPr>
        <p:spPr>
          <a:xfrm>
            <a:off x="1968644" y="5261750"/>
            <a:ext cx="2354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Mapper translates data into </a:t>
            </a:r>
            <a:r>
              <a:rPr lang="en-GB" sz="1400" i="1" dirty="0" err="1"/>
              <a:t>renderable</a:t>
            </a:r>
            <a:r>
              <a:rPr lang="en-GB" sz="1400" i="1" dirty="0"/>
              <a:t> format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22E2E-846D-EFAE-AB76-9D36A276E40E}"/>
              </a:ext>
            </a:extLst>
          </p:cNvPr>
          <p:cNvSpPr txBox="1"/>
          <p:nvPr/>
        </p:nvSpPr>
        <p:spPr>
          <a:xfrm>
            <a:off x="5593030" y="5243262"/>
            <a:ext cx="2354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Actor positions object in scene and sets properties such as colour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F42049-2EDA-33A9-2602-FDB961CAD9B5}"/>
              </a:ext>
            </a:extLst>
          </p:cNvPr>
          <p:cNvSpPr txBox="1"/>
          <p:nvPr/>
        </p:nvSpPr>
        <p:spPr>
          <a:xfrm>
            <a:off x="4901818" y="1476031"/>
            <a:ext cx="2354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Renderer manages the scene:</a:t>
            </a:r>
          </a:p>
          <a:p>
            <a:pPr marL="285750" indent="-285750">
              <a:buFontTx/>
              <a:buChar char="-"/>
            </a:pPr>
            <a:r>
              <a:rPr lang="en-GB" sz="1400" i="1" dirty="0"/>
              <a:t>Actors</a:t>
            </a:r>
          </a:p>
          <a:p>
            <a:pPr marL="285750" indent="-285750">
              <a:buFontTx/>
              <a:buChar char="-"/>
            </a:pPr>
            <a:r>
              <a:rPr lang="en-GB" sz="1400" i="1" dirty="0"/>
              <a:t>Lights</a:t>
            </a:r>
          </a:p>
          <a:p>
            <a:pPr marL="285750" indent="-285750">
              <a:buFontTx/>
              <a:buChar char="-"/>
            </a:pPr>
            <a:r>
              <a:rPr lang="en-GB" sz="1400" i="1" dirty="0"/>
              <a:t>Etc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977E3-1B49-2656-53B9-633807EC8402}"/>
              </a:ext>
            </a:extLst>
          </p:cNvPr>
          <p:cNvSpPr txBox="1"/>
          <p:nvPr/>
        </p:nvSpPr>
        <p:spPr>
          <a:xfrm>
            <a:off x="8486633" y="5331191"/>
            <a:ext cx="3316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/>
              <a:t>RenderWindow</a:t>
            </a:r>
            <a:r>
              <a:rPr lang="en-GB" sz="1400" i="1" dirty="0"/>
              <a:t> is link to hardware</a:t>
            </a:r>
          </a:p>
          <a:p>
            <a:pPr marL="285750" indent="-285750">
              <a:buFontTx/>
              <a:buChar char="-"/>
            </a:pPr>
            <a:r>
              <a:rPr lang="en-GB" sz="1400" i="1" dirty="0"/>
              <a:t>Generic render window can be linked to widget in Qt</a:t>
            </a:r>
          </a:p>
          <a:p>
            <a:pPr marL="285750" indent="-285750">
              <a:buFontTx/>
              <a:buChar char="-"/>
            </a:pPr>
            <a:r>
              <a:rPr lang="en-GB" sz="1400" i="1" dirty="0"/>
              <a:t>Open VR render window links to VR hardware</a:t>
            </a:r>
          </a:p>
        </p:txBody>
      </p:sp>
      <p:pic>
        <p:nvPicPr>
          <p:cNvPr id="26" name="Picture 2" descr="VTK">
            <a:extLst>
              <a:ext uri="{FF2B5EF4-FFF2-40B4-BE49-F238E27FC236}">
                <a16:creationId xmlns:a16="http://schemas.microsoft.com/office/drawing/2014/main" id="{30690C71-6351-9685-66F4-8DB8D09C3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2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3D Rendering and VTK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6C030D-295F-ADD4-3B69-59FF6460751B}"/>
              </a:ext>
            </a:extLst>
          </p:cNvPr>
          <p:cNvSpPr/>
          <p:nvPr/>
        </p:nvSpPr>
        <p:spPr>
          <a:xfrm>
            <a:off x="109183" y="1273084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vtkSTLReader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D31550-4C1E-0B6B-9B9D-825B21E9FC84}"/>
              </a:ext>
            </a:extLst>
          </p:cNvPr>
          <p:cNvSpPr/>
          <p:nvPr/>
        </p:nvSpPr>
        <p:spPr>
          <a:xfrm>
            <a:off x="2047164" y="3871731"/>
            <a:ext cx="2156345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Mapper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vtkDataSetMapper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vtkPolyDataMapper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CCB7FB-21A3-E784-1609-A334370D96D0}"/>
              </a:ext>
            </a:extLst>
          </p:cNvPr>
          <p:cNvSpPr/>
          <p:nvPr/>
        </p:nvSpPr>
        <p:spPr>
          <a:xfrm>
            <a:off x="5746845" y="3871731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Actor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vtkActor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5169E0-1A70-F672-6C10-0BB4F8D62FEB}"/>
              </a:ext>
            </a:extLst>
          </p:cNvPr>
          <p:cNvSpPr/>
          <p:nvPr/>
        </p:nvSpPr>
        <p:spPr>
          <a:xfrm>
            <a:off x="3699683" y="1273084"/>
            <a:ext cx="2047163" cy="132556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Filters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vtkShrinkFilter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vtkClipFilter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6F78A-4A30-1A3F-4B52-5B402E80776D}"/>
              </a:ext>
            </a:extLst>
          </p:cNvPr>
          <p:cNvSpPr/>
          <p:nvPr/>
        </p:nvSpPr>
        <p:spPr>
          <a:xfrm>
            <a:off x="7290183" y="1273084"/>
            <a:ext cx="2047163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Renderer</a:t>
            </a:r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vtkRenderer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vtkOpenVRRender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8BF229-47FB-6A44-C855-696391EF2A79}"/>
              </a:ext>
            </a:extLst>
          </p:cNvPr>
          <p:cNvSpPr/>
          <p:nvPr/>
        </p:nvSpPr>
        <p:spPr>
          <a:xfrm>
            <a:off x="8734567" y="3871731"/>
            <a:ext cx="3316406" cy="13255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RenderWindow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vtkGenericOpenGLRenderWindow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vtkOpenVRRenderWindow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F540155-F976-8BC7-6C77-A266AF34D517}"/>
              </a:ext>
            </a:extLst>
          </p:cNvPr>
          <p:cNvSpPr/>
          <p:nvPr/>
        </p:nvSpPr>
        <p:spPr>
          <a:xfrm rot="19320583">
            <a:off x="1821976" y="2773281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F9218BF-E954-28FE-C199-CB6915F02044}"/>
              </a:ext>
            </a:extLst>
          </p:cNvPr>
          <p:cNvSpPr/>
          <p:nvPr/>
        </p:nvSpPr>
        <p:spPr>
          <a:xfrm rot="19320583">
            <a:off x="5870812" y="2773281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8988EF-87F7-DD8E-2221-D2B1F4A2BACC}"/>
              </a:ext>
            </a:extLst>
          </p:cNvPr>
          <p:cNvSpPr/>
          <p:nvPr/>
        </p:nvSpPr>
        <p:spPr>
          <a:xfrm rot="19320583">
            <a:off x="9457857" y="2773280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065754B-62B3-50C1-DC93-2B7EA4BFE585}"/>
              </a:ext>
            </a:extLst>
          </p:cNvPr>
          <p:cNvSpPr/>
          <p:nvPr/>
        </p:nvSpPr>
        <p:spPr>
          <a:xfrm rot="13309841">
            <a:off x="3622394" y="2781565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6E23861-D8F5-C262-AD1F-49A46E52DFDE}"/>
              </a:ext>
            </a:extLst>
          </p:cNvPr>
          <p:cNvSpPr/>
          <p:nvPr/>
        </p:nvSpPr>
        <p:spPr>
          <a:xfrm rot="13309841">
            <a:off x="7580698" y="2764994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F403B00-E5A5-DE8F-F597-135232AFCFBF}"/>
              </a:ext>
            </a:extLst>
          </p:cNvPr>
          <p:cNvSpPr/>
          <p:nvPr/>
        </p:nvSpPr>
        <p:spPr>
          <a:xfrm rot="16200000">
            <a:off x="4749989" y="4072604"/>
            <a:ext cx="450376" cy="9238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B627A-DE0A-4C97-1D09-844C33D9CECE}"/>
              </a:ext>
            </a:extLst>
          </p:cNvPr>
          <p:cNvSpPr txBox="1"/>
          <p:nvPr/>
        </p:nvSpPr>
        <p:spPr>
          <a:xfrm>
            <a:off x="5437085" y="437467"/>
            <a:ext cx="253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Filters can be inserted into pipeline to modify appearance</a:t>
            </a:r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7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3D Rendering and VTK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F403B00-E5A5-DE8F-F597-135232AFCFBF}"/>
              </a:ext>
            </a:extLst>
          </p:cNvPr>
          <p:cNvSpPr/>
          <p:nvPr/>
        </p:nvSpPr>
        <p:spPr>
          <a:xfrm rot="16200000">
            <a:off x="4886466" y="4086252"/>
            <a:ext cx="450376" cy="9238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E946C19-4D6C-0EEE-8067-4A4FE34AD5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1" t="12770" r="9135" b="4618"/>
          <a:stretch/>
        </p:blipFill>
        <p:spPr>
          <a:xfrm>
            <a:off x="682387" y="2099583"/>
            <a:ext cx="2893326" cy="305688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1F12F9-55CD-0F56-E082-55D7BCDD7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0" t="17583" r="36721" b="26174"/>
          <a:stretch/>
        </p:blipFill>
        <p:spPr>
          <a:xfrm>
            <a:off x="4239513" y="2099582"/>
            <a:ext cx="3005940" cy="3056887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C497-7C44-2FC2-9698-3390F83948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7" t="20879" r="26048" b="24336"/>
          <a:stretch/>
        </p:blipFill>
        <p:spPr>
          <a:xfrm>
            <a:off x="7800071" y="2099582"/>
            <a:ext cx="3482117" cy="3056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37A934-14EB-1301-E10F-0C6B70040E87}"/>
              </a:ext>
            </a:extLst>
          </p:cNvPr>
          <p:cNvSpPr txBox="1"/>
          <p:nvPr/>
        </p:nvSpPr>
        <p:spPr>
          <a:xfrm>
            <a:off x="862446" y="5156469"/>
            <a:ext cx="253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F6B59A-54E3-1D9F-6D45-2990149993E0}"/>
              </a:ext>
            </a:extLst>
          </p:cNvPr>
          <p:cNvSpPr txBox="1"/>
          <p:nvPr/>
        </p:nvSpPr>
        <p:spPr>
          <a:xfrm>
            <a:off x="4475879" y="5194141"/>
            <a:ext cx="253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Cube with clip filter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974205-5854-A294-A306-A65911AEFDEE}"/>
              </a:ext>
            </a:extLst>
          </p:cNvPr>
          <p:cNvSpPr txBox="1"/>
          <p:nvPr/>
        </p:nvSpPr>
        <p:spPr>
          <a:xfrm>
            <a:off x="8274525" y="5194141"/>
            <a:ext cx="2533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Cube with shrink filter</a:t>
            </a:r>
          </a:p>
        </p:txBody>
      </p:sp>
    </p:spTree>
    <p:extLst>
      <p:ext uri="{BB962C8B-B14F-4D97-AF65-F5344CB8AC3E}">
        <p14:creationId xmlns:p14="http://schemas.microsoft.com/office/powerpoint/2010/main" val="369880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Multiple Items in same 3D rendering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6F78A-4A30-1A3F-4B52-5B402E80776D}"/>
              </a:ext>
            </a:extLst>
          </p:cNvPr>
          <p:cNvSpPr/>
          <p:nvPr/>
        </p:nvSpPr>
        <p:spPr>
          <a:xfrm>
            <a:off x="7020065" y="3429000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Renderer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8BF229-47FB-6A44-C855-696391EF2A79}"/>
              </a:ext>
            </a:extLst>
          </p:cNvPr>
          <p:cNvSpPr/>
          <p:nvPr/>
        </p:nvSpPr>
        <p:spPr>
          <a:xfrm>
            <a:off x="9724782" y="3446131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RenderWindow</a:t>
            </a:r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F9218BF-E954-28FE-C199-CB6915F02044}"/>
              </a:ext>
            </a:extLst>
          </p:cNvPr>
          <p:cNvSpPr/>
          <p:nvPr/>
        </p:nvSpPr>
        <p:spPr>
          <a:xfrm rot="18577516">
            <a:off x="6485694" y="3300125"/>
            <a:ext cx="450376" cy="42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8988EF-87F7-DD8E-2221-D2B1F4A2BACC}"/>
              </a:ext>
            </a:extLst>
          </p:cNvPr>
          <p:cNvSpPr/>
          <p:nvPr/>
        </p:nvSpPr>
        <p:spPr>
          <a:xfrm rot="18425886">
            <a:off x="6760643" y="2408840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6E23861-D8F5-C262-AD1F-49A46E52DFDE}"/>
              </a:ext>
            </a:extLst>
          </p:cNvPr>
          <p:cNvSpPr/>
          <p:nvPr/>
        </p:nvSpPr>
        <p:spPr>
          <a:xfrm rot="16200000">
            <a:off x="9070203" y="3348952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F403B00-E5A5-DE8F-F597-135232AFCFBF}"/>
              </a:ext>
            </a:extLst>
          </p:cNvPr>
          <p:cNvSpPr/>
          <p:nvPr/>
        </p:nvSpPr>
        <p:spPr>
          <a:xfrm rot="16200000">
            <a:off x="4948625" y="5007782"/>
            <a:ext cx="450376" cy="9238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B627A-DE0A-4C97-1D09-844C33D9CECE}"/>
              </a:ext>
            </a:extLst>
          </p:cNvPr>
          <p:cNvSpPr txBox="1"/>
          <p:nvPr/>
        </p:nvSpPr>
        <p:spPr>
          <a:xfrm>
            <a:off x="7344483" y="4910854"/>
            <a:ext cx="45509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Each data source (CAD file) has its own mapper, filters and actor.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These are all added to the same renderer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Mapper &amp; filters are responsible for creating geometry to rendered</a:t>
            </a:r>
          </a:p>
          <a:p>
            <a:pPr algn="ctr"/>
            <a:r>
              <a:rPr lang="en-GB" sz="1400" i="1" dirty="0"/>
              <a:t>Actor determines how this is rendered (position, colour, etc)</a:t>
            </a:r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73C4F7-F0FD-3878-F26A-65276ADA1097}"/>
              </a:ext>
            </a:extLst>
          </p:cNvPr>
          <p:cNvGrpSpPr/>
          <p:nvPr/>
        </p:nvGrpSpPr>
        <p:grpSpPr>
          <a:xfrm>
            <a:off x="218365" y="2171249"/>
            <a:ext cx="6209734" cy="720000"/>
            <a:chOff x="109183" y="1261146"/>
            <a:chExt cx="6209734" cy="72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6C030D-295F-ADD4-3B69-59FF6460751B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BD31550-4C1E-0B6B-9B9D-825B21E9FC84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DCCB7FB-21A3-E784-1609-A334370D96D0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45169E0-1A70-F672-6C10-0BB4F8D62FEB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F540155-F976-8BC7-6C77-A266AF34D517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34D05FC8-854E-C2A4-E9B4-403BDFBD4D0B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084AC5CA-FBC5-858C-57CC-6B6C7CE4FC12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355D4-936E-6D39-AB9D-7DAC2392CC22}"/>
              </a:ext>
            </a:extLst>
          </p:cNvPr>
          <p:cNvGrpSpPr/>
          <p:nvPr/>
        </p:nvGrpSpPr>
        <p:grpSpPr>
          <a:xfrm>
            <a:off x="218365" y="3064505"/>
            <a:ext cx="6209734" cy="720000"/>
            <a:chOff x="109183" y="1261146"/>
            <a:chExt cx="6209734" cy="720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C1BF14C-9786-5E9E-442F-F62C391A5A04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8527C8-2AF5-8E22-514D-7C880887585D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0E55A79-8991-6DE7-8CA2-79EC9EC3A853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8BA110-6667-B1D3-CB4F-8EB0F574EA68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7175EC8-4A99-29A9-CD20-B6ECC5D2EEFB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6768B2A4-814E-20C4-CFB2-EB9D7192D66E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28B6522B-A59D-3ADC-DBEB-DD77259645ED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BB4643-E96C-A548-D219-1E85D11BE4EB}"/>
              </a:ext>
            </a:extLst>
          </p:cNvPr>
          <p:cNvGrpSpPr/>
          <p:nvPr/>
        </p:nvGrpSpPr>
        <p:grpSpPr>
          <a:xfrm>
            <a:off x="253410" y="3919684"/>
            <a:ext cx="6209734" cy="720000"/>
            <a:chOff x="109183" y="1261146"/>
            <a:chExt cx="6209734" cy="720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826C24B-6AE5-8A13-6438-15799AFFFE8D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3D6025-DB7E-9D47-E0D0-0D82914CAC8A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A0E07A-AE98-F46C-1CFA-04CA8E0C98AF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0E93F3-39D0-A6B8-1FF1-E466FD4820AC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A189AAF-2EE0-7B8C-9B77-2C1A91709229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C4BDA357-9F10-7E33-A76E-B202CB7B0A5E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F15D4914-A43D-4E9E-5929-E3CCA1AFEF93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B699E9-F092-18B3-5C9C-A5BF54C76FBB}"/>
              </a:ext>
            </a:extLst>
          </p:cNvPr>
          <p:cNvGrpSpPr/>
          <p:nvPr/>
        </p:nvGrpSpPr>
        <p:grpSpPr>
          <a:xfrm>
            <a:off x="253406" y="4794491"/>
            <a:ext cx="6209734" cy="720000"/>
            <a:chOff x="109183" y="1261146"/>
            <a:chExt cx="6209734" cy="72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F96E357-E12B-5DE3-FE4E-099899BA8CD5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2923035-6D02-EA99-0B06-8E451EDC314B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3ABF50-A2DC-4B04-68B2-33791E56949D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612237E-AAF3-B6FF-BB10-2E6D85AD1F00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65205ED9-0652-2106-D11A-FC3131E9A5F1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6B5666A0-A8C4-8E0A-8708-C02C184D081D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CCCA502A-9FD5-4F23-F49E-3DE513BA5722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DB7A70-8541-223C-99CA-B50D07C00952}"/>
              </a:ext>
            </a:extLst>
          </p:cNvPr>
          <p:cNvSpPr/>
          <p:nvPr/>
        </p:nvSpPr>
        <p:spPr>
          <a:xfrm rot="13248838">
            <a:off x="6745068" y="4224577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73A95A44-8E94-AA55-E862-BFEDCCF19C24}"/>
              </a:ext>
            </a:extLst>
          </p:cNvPr>
          <p:cNvSpPr/>
          <p:nvPr/>
        </p:nvSpPr>
        <p:spPr>
          <a:xfrm rot="13412997">
            <a:off x="6529500" y="3980576"/>
            <a:ext cx="450376" cy="42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Limits on number of actors</a:t>
            </a:r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BCCC6-F7F9-931C-48E6-38D7BA103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53" t="13644" r="14430" b="15758"/>
          <a:stretch/>
        </p:blipFill>
        <p:spPr>
          <a:xfrm>
            <a:off x="4952023" y="1548660"/>
            <a:ext cx="6983351" cy="41628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3C4F18-5661-FA1F-B89E-92D7BE94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26" y="1261146"/>
            <a:ext cx="4506443" cy="50113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Car model can be broken down into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Each part has its own 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Each actor can be independently</a:t>
            </a:r>
          </a:p>
          <a:p>
            <a:pPr marL="742950" lvl="1" indent="-285750"/>
            <a:r>
              <a:rPr lang="en-GB" sz="1800" dirty="0"/>
              <a:t>Coloured</a:t>
            </a:r>
          </a:p>
          <a:p>
            <a:pPr marL="742950" lvl="1" indent="-285750"/>
            <a:r>
              <a:rPr lang="en-GB" sz="1800" dirty="0"/>
              <a:t>Filtered</a:t>
            </a:r>
          </a:p>
          <a:p>
            <a:pPr marL="742950" lvl="1" indent="-285750"/>
            <a:r>
              <a:rPr lang="en-GB" sz="1800" dirty="0"/>
              <a:t>Manipulated</a:t>
            </a:r>
          </a:p>
          <a:p>
            <a:pPr marL="1200150" lvl="2" indent="-285750"/>
            <a:r>
              <a:rPr lang="en-GB" sz="1400" dirty="0"/>
              <a:t>Moved in code</a:t>
            </a:r>
          </a:p>
          <a:p>
            <a:pPr marL="1200150" lvl="2" indent="-285750"/>
            <a:r>
              <a:rPr lang="en-GB" sz="1400" dirty="0"/>
              <a:t>Moved with VR controller</a:t>
            </a:r>
          </a:p>
          <a:p>
            <a:r>
              <a:rPr lang="en-GB" sz="2000" dirty="0"/>
              <a:t>Each actor adds computational overhead</a:t>
            </a:r>
          </a:p>
          <a:p>
            <a:pPr lvl="1"/>
            <a:endParaRPr lang="en-GB" sz="1600" dirty="0"/>
          </a:p>
          <a:p>
            <a:r>
              <a:rPr lang="en-GB" sz="2000" dirty="0"/>
              <a:t>More parts/actors, more interactive</a:t>
            </a:r>
          </a:p>
          <a:p>
            <a:r>
              <a:rPr lang="en-GB" sz="2000" dirty="0"/>
              <a:t>Too many – won’t render smoothly!</a:t>
            </a:r>
          </a:p>
          <a:p>
            <a:pPr lvl="1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2271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GUIs and Qt</a:t>
            </a:r>
          </a:p>
        </p:txBody>
      </p:sp>
    </p:spTree>
    <p:extLst>
      <p:ext uri="{BB962C8B-B14F-4D97-AF65-F5344CB8AC3E}">
        <p14:creationId xmlns:p14="http://schemas.microsoft.com/office/powerpoint/2010/main" val="362886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C4D5D-2A28-F013-CF64-CFA7845E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1" y="1695451"/>
            <a:ext cx="3961721" cy="3467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135FE-E2DD-B7F4-EB41-B84F0BC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39" y="1695452"/>
            <a:ext cx="3961721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55C57-AD93-E2CF-6422-1F655368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467" y="1695452"/>
            <a:ext cx="3961721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40F2B-31D6-0D14-B11B-2CA4BA9B2AFA}"/>
              </a:ext>
            </a:extLst>
          </p:cNvPr>
          <p:cNvSpPr txBox="1"/>
          <p:nvPr/>
        </p:nvSpPr>
        <p:spPr>
          <a:xfrm>
            <a:off x="677621" y="5427883"/>
            <a:ext cx="283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Import sub components from full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76B753-76CB-5495-402D-9EFC1A4B72F6}"/>
              </a:ext>
            </a:extLst>
          </p:cNvPr>
          <p:cNvSpPr txBox="1"/>
          <p:nvPr/>
        </p:nvSpPr>
        <p:spPr>
          <a:xfrm>
            <a:off x="4659645" y="5427883"/>
            <a:ext cx="283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View assembled sub-components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504D5-D6E4-1546-E03B-24FEFC0BEBDF}"/>
              </a:ext>
            </a:extLst>
          </p:cNvPr>
          <p:cNvSpPr txBox="1"/>
          <p:nvPr/>
        </p:nvSpPr>
        <p:spPr>
          <a:xfrm>
            <a:off x="8641669" y="5427883"/>
            <a:ext cx="283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Export as new STL sub-assembly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98CD4-7588-A693-5736-5CFB3A0FA40C}"/>
              </a:ext>
            </a:extLst>
          </p:cNvPr>
          <p:cNvSpPr txBox="1"/>
          <p:nvPr/>
        </p:nvSpPr>
        <p:spPr>
          <a:xfrm>
            <a:off x="278826" y="510052"/>
            <a:ext cx="641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Download Blender: https://www.blender.org/</a:t>
            </a:r>
          </a:p>
        </p:txBody>
      </p:sp>
      <p:pic>
        <p:nvPicPr>
          <p:cNvPr id="5122" name="Picture 2" descr="Logo — blender.org">
            <a:extLst>
              <a:ext uri="{FF2B5EF4-FFF2-40B4-BE49-F238E27FC236}">
                <a16:creationId xmlns:a16="http://schemas.microsoft.com/office/drawing/2014/main" id="{D6C15B61-E437-35B7-0931-7702D0BE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104168"/>
            <a:ext cx="38766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2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6F78A-4A30-1A3F-4B52-5B402E80776D}"/>
              </a:ext>
            </a:extLst>
          </p:cNvPr>
          <p:cNvSpPr/>
          <p:nvPr/>
        </p:nvSpPr>
        <p:spPr>
          <a:xfrm>
            <a:off x="7020065" y="3429000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Renderer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8BF229-47FB-6A44-C855-696391EF2A79}"/>
              </a:ext>
            </a:extLst>
          </p:cNvPr>
          <p:cNvSpPr/>
          <p:nvPr/>
        </p:nvSpPr>
        <p:spPr>
          <a:xfrm>
            <a:off x="9724782" y="3446131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RenderWindow</a:t>
            </a:r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F9218BF-E954-28FE-C199-CB6915F02044}"/>
              </a:ext>
            </a:extLst>
          </p:cNvPr>
          <p:cNvSpPr/>
          <p:nvPr/>
        </p:nvSpPr>
        <p:spPr>
          <a:xfrm rot="18577516">
            <a:off x="6485694" y="3300125"/>
            <a:ext cx="450376" cy="42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8988EF-87F7-DD8E-2221-D2B1F4A2BACC}"/>
              </a:ext>
            </a:extLst>
          </p:cNvPr>
          <p:cNvSpPr/>
          <p:nvPr/>
        </p:nvSpPr>
        <p:spPr>
          <a:xfrm rot="18425886">
            <a:off x="6760643" y="2408840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6E23861-D8F5-C262-AD1F-49A46E52DFDE}"/>
              </a:ext>
            </a:extLst>
          </p:cNvPr>
          <p:cNvSpPr/>
          <p:nvPr/>
        </p:nvSpPr>
        <p:spPr>
          <a:xfrm rot="16200000">
            <a:off x="9070203" y="3348952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F403B00-E5A5-DE8F-F597-135232AFCFBF}"/>
              </a:ext>
            </a:extLst>
          </p:cNvPr>
          <p:cNvSpPr/>
          <p:nvPr/>
        </p:nvSpPr>
        <p:spPr>
          <a:xfrm rot="16200000">
            <a:off x="4948625" y="5007782"/>
            <a:ext cx="450376" cy="92381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B627A-DE0A-4C97-1D09-844C33D9CECE}"/>
              </a:ext>
            </a:extLst>
          </p:cNvPr>
          <p:cNvSpPr txBox="1"/>
          <p:nvPr/>
        </p:nvSpPr>
        <p:spPr>
          <a:xfrm>
            <a:off x="7344483" y="4910854"/>
            <a:ext cx="45509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Light classes added to renderer. 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Each light class defines a light source / type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Can add multiple lights</a:t>
            </a:r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373C4F7-F0FD-3878-F26A-65276ADA1097}"/>
              </a:ext>
            </a:extLst>
          </p:cNvPr>
          <p:cNvGrpSpPr/>
          <p:nvPr/>
        </p:nvGrpSpPr>
        <p:grpSpPr>
          <a:xfrm>
            <a:off x="218365" y="2171249"/>
            <a:ext cx="6209734" cy="720000"/>
            <a:chOff x="109183" y="1261146"/>
            <a:chExt cx="6209734" cy="720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26C030D-295F-ADD4-3B69-59FF6460751B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BD31550-4C1E-0B6B-9B9D-825B21E9FC84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DCCB7FB-21A3-E784-1609-A334370D96D0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45169E0-1A70-F672-6C10-0BB4F8D62FEB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F540155-F976-8BC7-6C77-A266AF34D517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34D05FC8-854E-C2A4-E9B4-403BDFBD4D0B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084AC5CA-FBC5-858C-57CC-6B6C7CE4FC12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355D4-936E-6D39-AB9D-7DAC2392CC22}"/>
              </a:ext>
            </a:extLst>
          </p:cNvPr>
          <p:cNvGrpSpPr/>
          <p:nvPr/>
        </p:nvGrpSpPr>
        <p:grpSpPr>
          <a:xfrm>
            <a:off x="218365" y="3064505"/>
            <a:ext cx="6209734" cy="720000"/>
            <a:chOff x="109183" y="1261146"/>
            <a:chExt cx="6209734" cy="7200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C1BF14C-9786-5E9E-442F-F62C391A5A04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58527C8-2AF5-8E22-514D-7C880887585D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0E55A79-8991-6DE7-8CA2-79EC9EC3A853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D8BA110-6667-B1D3-CB4F-8EB0F574EA68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7175EC8-4A99-29A9-CD20-B6ECC5D2EEFB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6768B2A4-814E-20C4-CFB2-EB9D7192D66E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28B6522B-A59D-3ADC-DBEB-DD77259645ED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BB4643-E96C-A548-D219-1E85D11BE4EB}"/>
              </a:ext>
            </a:extLst>
          </p:cNvPr>
          <p:cNvGrpSpPr/>
          <p:nvPr/>
        </p:nvGrpSpPr>
        <p:grpSpPr>
          <a:xfrm>
            <a:off x="253410" y="3919684"/>
            <a:ext cx="6209734" cy="720000"/>
            <a:chOff x="109183" y="1261146"/>
            <a:chExt cx="6209734" cy="720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826C24B-6AE5-8A13-6438-15799AFFFE8D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3D6025-DB7E-9D47-E0D0-0D82914CAC8A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A0E07A-AE98-F46C-1CFA-04CA8E0C98AF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0E93F3-39D0-A6B8-1FF1-E466FD4820AC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A189AAF-2EE0-7B8C-9B77-2C1A91709229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C4BDA357-9F10-7E33-A76E-B202CB7B0A5E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F15D4914-A43D-4E9E-5929-E3CCA1AFEF93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B699E9-F092-18B3-5C9C-A5BF54C76FBB}"/>
              </a:ext>
            </a:extLst>
          </p:cNvPr>
          <p:cNvGrpSpPr/>
          <p:nvPr/>
        </p:nvGrpSpPr>
        <p:grpSpPr>
          <a:xfrm>
            <a:off x="253406" y="4794491"/>
            <a:ext cx="6209734" cy="720000"/>
            <a:chOff x="109183" y="1261146"/>
            <a:chExt cx="6209734" cy="720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F96E357-E12B-5DE3-FE4E-099899BA8CD5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2923035-6D02-EA99-0B06-8E451EDC314B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3ABF50-A2DC-4B04-68B2-33791E56949D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612237E-AAF3-B6FF-BB10-2E6D85AD1F00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65205ED9-0652-2106-D11A-FC3131E9A5F1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6B5666A0-A8C4-8E0A-8708-C02C184D081D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CCCA502A-9FD5-4F23-F49E-3DE513BA5722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DB7A70-8541-223C-99CA-B50D07C00952}"/>
              </a:ext>
            </a:extLst>
          </p:cNvPr>
          <p:cNvSpPr/>
          <p:nvPr/>
        </p:nvSpPr>
        <p:spPr>
          <a:xfrm rot="13248838">
            <a:off x="6745068" y="4224577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73A95A44-8E94-AA55-E862-BFEDCCF19C24}"/>
              </a:ext>
            </a:extLst>
          </p:cNvPr>
          <p:cNvSpPr/>
          <p:nvPr/>
        </p:nvSpPr>
        <p:spPr>
          <a:xfrm rot="13412997">
            <a:off x="6529500" y="3980576"/>
            <a:ext cx="450376" cy="429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50E5BD3-95ED-CA52-84D0-A9F9BB09D697}"/>
              </a:ext>
            </a:extLst>
          </p:cNvPr>
          <p:cNvSpPr/>
          <p:nvPr/>
        </p:nvSpPr>
        <p:spPr>
          <a:xfrm>
            <a:off x="7344483" y="1408442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Light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DE11C41-CD2A-6BC5-AD4C-EDB36DA29D40}"/>
              </a:ext>
            </a:extLst>
          </p:cNvPr>
          <p:cNvSpPr/>
          <p:nvPr/>
        </p:nvSpPr>
        <p:spPr>
          <a:xfrm rot="473374">
            <a:off x="7968327" y="2208069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90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152B-5AC9-CB74-372E-6C5D3620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4" y="41301"/>
            <a:ext cx="10515600" cy="1325563"/>
          </a:xfrm>
        </p:spPr>
        <p:txBody>
          <a:bodyPr/>
          <a:lstStyle/>
          <a:p>
            <a:r>
              <a:rPr lang="en-GB" dirty="0" err="1"/>
              <a:t>vtkLight</a:t>
            </a:r>
            <a:r>
              <a:rPr lang="en-GB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1E58-8887-D39F-AE85-861AA16BA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66" y="1338519"/>
            <a:ext cx="8337747" cy="5053012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Use the VTK Light Class</a:t>
            </a:r>
          </a:p>
          <a:p>
            <a:pPr lvl="1"/>
            <a:r>
              <a:rPr lang="en-GB" dirty="0"/>
              <a:t>Lights can have colour – different for ambient, diffuse, specular</a:t>
            </a:r>
          </a:p>
          <a:p>
            <a:pPr lvl="1"/>
            <a:r>
              <a:rPr lang="en-GB" dirty="0"/>
              <a:t>Lights can have position</a:t>
            </a:r>
          </a:p>
          <a:p>
            <a:pPr lvl="1"/>
            <a:r>
              <a:rPr lang="en-GB" dirty="0"/>
              <a:t>Lights can be directional (e.g. a spotlight emits light in limited direction)</a:t>
            </a:r>
          </a:p>
          <a:p>
            <a:pPr lvl="1"/>
            <a:endParaRPr lang="en-GB" dirty="0"/>
          </a:p>
          <a:p>
            <a:r>
              <a:rPr lang="en-GB" dirty="0"/>
              <a:t>Lights are added to </a:t>
            </a:r>
            <a:r>
              <a:rPr lang="en-GB" dirty="0" err="1"/>
              <a:t>vtkRenderer</a:t>
            </a:r>
            <a:r>
              <a:rPr lang="en-GB" dirty="0"/>
              <a:t>:</a:t>
            </a:r>
          </a:p>
          <a:p>
            <a:pPr lvl="1"/>
            <a:r>
              <a:rPr lang="en-GB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renderer-&gt;</a:t>
            </a:r>
            <a:r>
              <a:rPr lang="en-GB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AddLight</a:t>
            </a:r>
            <a:r>
              <a:rPr lang="en-GB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light );</a:t>
            </a:r>
          </a:p>
          <a:p>
            <a:pPr lvl="1"/>
            <a:endParaRPr lang="en-GB" dirty="0">
              <a:solidFill>
                <a:srgbClr val="24292F"/>
              </a:solidFill>
              <a:latin typeface="ui-monospace"/>
            </a:endParaRPr>
          </a:p>
          <a:p>
            <a:r>
              <a:rPr lang="en-GB" dirty="0"/>
              <a:t>A list of lights in the renderer can be retrieved using: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vtkLightCollection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*lights = renderer-&gt;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GetLights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GB" b="0" i="0" dirty="0">
                <a:effectLst/>
              </a:rPr>
              <a:t>The </a:t>
            </a:r>
            <a:r>
              <a:rPr lang="en-GB" b="0" i="0" dirty="0" err="1">
                <a:effectLst/>
              </a:rPr>
              <a:t>vtkLightCollection</a:t>
            </a:r>
            <a:r>
              <a:rPr lang="en-GB" b="0" i="0" dirty="0">
                <a:effectLst/>
              </a:rPr>
              <a:t> is a list that can be iterated through</a:t>
            </a:r>
          </a:p>
          <a:p>
            <a:pPr lvl="1"/>
            <a:r>
              <a:rPr lang="en-GB" dirty="0"/>
              <a:t>E.g., to change brightness of all lights</a:t>
            </a:r>
          </a:p>
          <a:p>
            <a:pPr lvl="1"/>
            <a:endParaRPr lang="en-GB" dirty="0"/>
          </a:p>
          <a:p>
            <a:r>
              <a:rPr lang="en-GB" dirty="0"/>
              <a:t>Surface properties (how surfaces react/reflect different types of light) can also be set</a:t>
            </a:r>
          </a:p>
          <a:p>
            <a:pPr lvl="1"/>
            <a:endParaRPr lang="en-GB" b="0" i="0" dirty="0">
              <a:effectLst/>
            </a:endParaRPr>
          </a:p>
          <a:p>
            <a:r>
              <a:rPr lang="en-GB" dirty="0"/>
              <a:t>See documentation and examples: </a:t>
            </a:r>
          </a:p>
          <a:p>
            <a:pPr marL="0" indent="0">
              <a:buNone/>
            </a:pPr>
            <a:r>
              <a:rPr lang="en-GB" sz="2600" dirty="0"/>
              <a:t>	</a:t>
            </a:r>
            <a:r>
              <a:rPr lang="en-GB" sz="2600" dirty="0">
                <a:hlinkClick r:id="rId2"/>
              </a:rPr>
              <a:t>https://vtk.org/doc/nightly/html/classvtkLight.html</a:t>
            </a:r>
            <a:endParaRPr lang="en-GB" sz="2600" dirty="0"/>
          </a:p>
          <a:p>
            <a:pPr marL="0" indent="0">
              <a:buNone/>
            </a:pPr>
            <a:r>
              <a:rPr lang="en-GB" sz="2600" dirty="0"/>
              <a:t>	</a:t>
            </a:r>
            <a:r>
              <a:rPr lang="en-GB" sz="2600" dirty="0">
                <a:hlinkClick r:id="rId3"/>
              </a:rPr>
              <a:t>https://vtk.org/doc/nightly/html/classvtkRenderer.html</a:t>
            </a: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For VR: Need to make sure light position doesn’t move with user, or model if model is rotating. </a:t>
            </a:r>
          </a:p>
          <a:p>
            <a:pPr lvl="1"/>
            <a:r>
              <a:rPr lang="en-GB" dirty="0"/>
              <a:t>Light position fixed to room position.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b="0" i="0" dirty="0">
              <a:effectLst/>
            </a:endParaRPr>
          </a:p>
          <a:p>
            <a:pPr lvl="1"/>
            <a:endParaRPr lang="en-GB" dirty="0">
              <a:solidFill>
                <a:srgbClr val="24292F"/>
              </a:solidFill>
              <a:latin typeface="ui-monospace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25FFD-AD1E-E404-95EA-3CF078575155}"/>
              </a:ext>
            </a:extLst>
          </p:cNvPr>
          <p:cNvSpPr txBox="1"/>
          <p:nvPr/>
        </p:nvSpPr>
        <p:spPr>
          <a:xfrm>
            <a:off x="8676481" y="1757153"/>
            <a:ext cx="37226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https://kitware.github.io/vtk-examples/site/Cxx/Rendering/AmbientSpheres/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D0C07E3-F782-685C-4766-23AEB8BA6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50" y="80168"/>
            <a:ext cx="2241550" cy="16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7F6925E-D782-9A57-12B2-BEF1A69B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50" y="2183861"/>
            <a:ext cx="2241552" cy="168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95839-76FA-EF58-36EC-A365952E0122}"/>
              </a:ext>
            </a:extLst>
          </p:cNvPr>
          <p:cNvSpPr txBox="1"/>
          <p:nvPr/>
        </p:nvSpPr>
        <p:spPr>
          <a:xfrm>
            <a:off x="8934450" y="3865025"/>
            <a:ext cx="32678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/>
              <a:t>https://kitware.github.io/vtk-examples/site/Cxx/Rendering/DiffuseSpheres/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689BA7B-8C9E-7D2E-1155-8FD6DEF0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834" y="4308073"/>
            <a:ext cx="2219765" cy="166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52B32-8604-4233-C3C5-62587D5F6FED}"/>
              </a:ext>
            </a:extLst>
          </p:cNvPr>
          <p:cNvSpPr txBox="1"/>
          <p:nvPr/>
        </p:nvSpPr>
        <p:spPr>
          <a:xfrm>
            <a:off x="8530035" y="5972897"/>
            <a:ext cx="407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https://kitware.github.io/vtk-examples/site/Cxx/Rendering/SpecularSpheres/</a:t>
            </a:r>
          </a:p>
        </p:txBody>
      </p:sp>
    </p:spTree>
    <p:extLst>
      <p:ext uri="{BB962C8B-B14F-4D97-AF65-F5344CB8AC3E}">
        <p14:creationId xmlns:p14="http://schemas.microsoft.com/office/powerpoint/2010/main" val="1567538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Adding VR to your GUI and use of threads</a:t>
            </a:r>
          </a:p>
        </p:txBody>
      </p:sp>
    </p:spTree>
    <p:extLst>
      <p:ext uri="{BB962C8B-B14F-4D97-AF65-F5344CB8AC3E}">
        <p14:creationId xmlns:p14="http://schemas.microsoft.com/office/powerpoint/2010/main" val="389648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VR Renderer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6F78A-4A30-1A3F-4B52-5B402E80776D}"/>
              </a:ext>
            </a:extLst>
          </p:cNvPr>
          <p:cNvSpPr/>
          <p:nvPr/>
        </p:nvSpPr>
        <p:spPr>
          <a:xfrm>
            <a:off x="7327910" y="2043946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Renderer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8BF229-47FB-6A44-C855-696391EF2A79}"/>
              </a:ext>
            </a:extLst>
          </p:cNvPr>
          <p:cNvSpPr/>
          <p:nvPr/>
        </p:nvSpPr>
        <p:spPr>
          <a:xfrm>
            <a:off x="10032627" y="2061077"/>
            <a:ext cx="198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RenderWindow</a:t>
            </a:r>
            <a:endParaRPr lang="en-GB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F9218BF-E954-28FE-C199-CB6915F02044}"/>
              </a:ext>
            </a:extLst>
          </p:cNvPr>
          <p:cNvSpPr/>
          <p:nvPr/>
        </p:nvSpPr>
        <p:spPr>
          <a:xfrm rot="18577516">
            <a:off x="6586966" y="2620277"/>
            <a:ext cx="450376" cy="1327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8988EF-87F7-DD8E-2221-D2B1F4A2BACC}"/>
              </a:ext>
            </a:extLst>
          </p:cNvPr>
          <p:cNvSpPr/>
          <p:nvPr/>
        </p:nvSpPr>
        <p:spPr>
          <a:xfrm rot="17919176">
            <a:off x="6630349" y="1714145"/>
            <a:ext cx="450376" cy="11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6E23861-D8F5-C262-AD1F-49A46E52DFDE}"/>
              </a:ext>
            </a:extLst>
          </p:cNvPr>
          <p:cNvSpPr/>
          <p:nvPr/>
        </p:nvSpPr>
        <p:spPr>
          <a:xfrm rot="16200000">
            <a:off x="9378048" y="1963898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AB627A-DE0A-4C97-1D09-844C33D9CECE}"/>
              </a:ext>
            </a:extLst>
          </p:cNvPr>
          <p:cNvSpPr txBox="1"/>
          <p:nvPr/>
        </p:nvSpPr>
        <p:spPr>
          <a:xfrm>
            <a:off x="6411092" y="6056907"/>
            <a:ext cx="5110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Need to add an additional renderer for VR</a:t>
            </a:r>
          </a:p>
          <a:p>
            <a:pPr algn="ctr"/>
            <a:r>
              <a:rPr lang="en-GB" sz="1400" i="1" dirty="0"/>
              <a:t>Complication: One mapper/actor can only be added to one renderer, need to create new classes for each object/renderer</a:t>
            </a:r>
          </a:p>
        </p:txBody>
      </p:sp>
      <p:pic>
        <p:nvPicPr>
          <p:cNvPr id="3" name="Picture 2" descr="VTK">
            <a:extLst>
              <a:ext uri="{FF2B5EF4-FFF2-40B4-BE49-F238E27FC236}">
                <a16:creationId xmlns:a16="http://schemas.microsoft.com/office/drawing/2014/main" id="{22AA00A4-FDCB-D669-A25D-D090D33E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626" y="223097"/>
            <a:ext cx="2661664" cy="10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6BB4643-E96C-A548-D219-1E85D11BE4EB}"/>
              </a:ext>
            </a:extLst>
          </p:cNvPr>
          <p:cNvGrpSpPr/>
          <p:nvPr/>
        </p:nvGrpSpPr>
        <p:grpSpPr>
          <a:xfrm>
            <a:off x="34181" y="1655817"/>
            <a:ext cx="6209734" cy="720000"/>
            <a:chOff x="109183" y="1261146"/>
            <a:chExt cx="6209734" cy="720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826C24B-6AE5-8A13-6438-15799AFFFE8D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3D6025-DB7E-9D47-E0D0-0D82914CAC8A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A0E07A-AE98-F46C-1CFA-04CA8E0C98AF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10E93F3-39D0-A6B8-1FF1-E466FD4820AC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0A189AAF-2EE0-7B8C-9B77-2C1A91709229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C4BDA357-9F10-7E33-A76E-B202CB7B0A5E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F15D4914-A43D-4E9E-5929-E3CCA1AFEF93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B699E9-F092-18B3-5C9C-A5BF54C76FBB}"/>
              </a:ext>
            </a:extLst>
          </p:cNvPr>
          <p:cNvGrpSpPr/>
          <p:nvPr/>
        </p:nvGrpSpPr>
        <p:grpSpPr>
          <a:xfrm>
            <a:off x="1181485" y="2429870"/>
            <a:ext cx="5062426" cy="820754"/>
            <a:chOff x="1256491" y="1160392"/>
            <a:chExt cx="5062426" cy="82075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2923035-6D02-EA99-0B06-8E451EDC314B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3ABF50-A2DC-4B04-68B2-33791E56949D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612237E-AAF3-B6FF-BB10-2E6D85AD1F00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65205ED9-0652-2106-D11A-FC3131E9A5F1}"/>
                </a:ext>
              </a:extLst>
            </p:cNvPr>
            <p:cNvSpPr/>
            <p:nvPr/>
          </p:nvSpPr>
          <p:spPr>
            <a:xfrm rot="19167896">
              <a:off x="1256491" y="1160392"/>
              <a:ext cx="450376" cy="588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6B5666A0-A8C4-8E0A-8708-C02C184D081D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CCCA502A-9FD5-4F23-F49E-3DE513BA5722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1DB7A70-8541-223C-99CA-B50D07C00952}"/>
              </a:ext>
            </a:extLst>
          </p:cNvPr>
          <p:cNvSpPr/>
          <p:nvPr/>
        </p:nvSpPr>
        <p:spPr>
          <a:xfrm rot="13248838">
            <a:off x="6618534" y="4121820"/>
            <a:ext cx="450376" cy="137080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73A95A44-8E94-AA55-E862-BFEDCCF19C24}"/>
              </a:ext>
            </a:extLst>
          </p:cNvPr>
          <p:cNvSpPr/>
          <p:nvPr/>
        </p:nvSpPr>
        <p:spPr>
          <a:xfrm rot="12758145">
            <a:off x="6619891" y="2535325"/>
            <a:ext cx="450376" cy="195309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FCE9DD-1121-7C37-DE92-91313031A9B5}"/>
              </a:ext>
            </a:extLst>
          </p:cNvPr>
          <p:cNvGrpSpPr/>
          <p:nvPr/>
        </p:nvGrpSpPr>
        <p:grpSpPr>
          <a:xfrm>
            <a:off x="41655" y="4156612"/>
            <a:ext cx="6209734" cy="720000"/>
            <a:chOff x="109183" y="1261146"/>
            <a:chExt cx="6209734" cy="72000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AE10AC3-55A4-7CCB-AD95-B68444CE0F04}"/>
                </a:ext>
              </a:extLst>
            </p:cNvPr>
            <p:cNvSpPr/>
            <p:nvPr/>
          </p:nvSpPr>
          <p:spPr>
            <a:xfrm>
              <a:off x="109183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 Source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6D6C5AD-9E92-EE93-55B9-50BD6B9156DC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47ED8D0-1383-4D74-CD38-50DEF012A7E2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5569278-1095-8C7E-6D50-E7E4696CF59D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8CC34B64-EE2D-481F-118A-7C2EC1799836}"/>
                </a:ext>
              </a:extLst>
            </p:cNvPr>
            <p:cNvSpPr/>
            <p:nvPr/>
          </p:nvSpPr>
          <p:spPr>
            <a:xfrm rot="16200000">
              <a:off x="1398954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48208316-6149-BC92-D5C7-0AF874CF2F80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row: Down 54">
              <a:extLst>
                <a:ext uri="{FF2B5EF4-FFF2-40B4-BE49-F238E27FC236}">
                  <a16:creationId xmlns:a16="http://schemas.microsoft.com/office/drawing/2014/main" id="{5D9E3391-7344-1494-E9F2-6FF544F8547F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0C944F-50FB-2848-81E6-A02C4683FDF0}"/>
              </a:ext>
            </a:extLst>
          </p:cNvPr>
          <p:cNvGrpSpPr/>
          <p:nvPr/>
        </p:nvGrpSpPr>
        <p:grpSpPr>
          <a:xfrm>
            <a:off x="1188959" y="4930665"/>
            <a:ext cx="5062426" cy="820754"/>
            <a:chOff x="1256491" y="1160392"/>
            <a:chExt cx="5062426" cy="82075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4A583A6-B0DE-C5A8-C5B6-D3F97CDD8D87}"/>
                </a:ext>
              </a:extLst>
            </p:cNvPr>
            <p:cNvSpPr/>
            <p:nvPr/>
          </p:nvSpPr>
          <p:spPr>
            <a:xfrm>
              <a:off x="1699094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Mapper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3BB193B-488C-505B-AF47-67A7E67DB786}"/>
                </a:ext>
              </a:extLst>
            </p:cNvPr>
            <p:cNvSpPr/>
            <p:nvPr/>
          </p:nvSpPr>
          <p:spPr>
            <a:xfrm>
              <a:off x="4878917" y="1261146"/>
              <a:ext cx="1440000" cy="720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Actor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FC98280-CE79-DFD5-8B1D-CAB32D41CF7F}"/>
                </a:ext>
              </a:extLst>
            </p:cNvPr>
            <p:cNvSpPr/>
            <p:nvPr/>
          </p:nvSpPr>
          <p:spPr>
            <a:xfrm>
              <a:off x="3289005" y="1261146"/>
              <a:ext cx="1440000" cy="720000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Filters</a:t>
              </a:r>
            </a:p>
          </p:txBody>
        </p:sp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50542E2C-F923-1C36-0513-B16823829E3E}"/>
                </a:ext>
              </a:extLst>
            </p:cNvPr>
            <p:cNvSpPr/>
            <p:nvPr/>
          </p:nvSpPr>
          <p:spPr>
            <a:xfrm rot="19167896">
              <a:off x="1256491" y="1160392"/>
              <a:ext cx="450376" cy="5883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row: Down 60">
              <a:extLst>
                <a:ext uri="{FF2B5EF4-FFF2-40B4-BE49-F238E27FC236}">
                  <a16:creationId xmlns:a16="http://schemas.microsoft.com/office/drawing/2014/main" id="{333800C4-9168-6918-DF7A-BD53DADC3F93}"/>
                </a:ext>
              </a:extLst>
            </p:cNvPr>
            <p:cNvSpPr/>
            <p:nvPr/>
          </p:nvSpPr>
          <p:spPr>
            <a:xfrm rot="16200000">
              <a:off x="2988858" y="1546191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0C014D10-05D3-0D61-91E0-A8BCACBE0337}"/>
                </a:ext>
              </a:extLst>
            </p:cNvPr>
            <p:cNvSpPr/>
            <p:nvPr/>
          </p:nvSpPr>
          <p:spPr>
            <a:xfrm rot="16200000">
              <a:off x="4578773" y="1527743"/>
              <a:ext cx="450376" cy="1499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48517F5-6A51-8E04-1A5A-7CCEDFAED53D}"/>
              </a:ext>
            </a:extLst>
          </p:cNvPr>
          <p:cNvSpPr/>
          <p:nvPr/>
        </p:nvSpPr>
        <p:spPr>
          <a:xfrm>
            <a:off x="7341328" y="3571424"/>
            <a:ext cx="180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VRRenderer</a:t>
            </a:r>
            <a:endParaRPr lang="en-GB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30D219B-D3D4-13AB-1849-4D512C501EE4}"/>
              </a:ext>
            </a:extLst>
          </p:cNvPr>
          <p:cNvSpPr/>
          <p:nvPr/>
        </p:nvSpPr>
        <p:spPr>
          <a:xfrm>
            <a:off x="10046045" y="3588555"/>
            <a:ext cx="1980000" cy="720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VRRenderWindow</a:t>
            </a:r>
            <a:endParaRPr lang="en-GB" dirty="0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DBCB6E34-6140-558C-71D7-876CAE131369}"/>
              </a:ext>
            </a:extLst>
          </p:cNvPr>
          <p:cNvSpPr/>
          <p:nvPr/>
        </p:nvSpPr>
        <p:spPr>
          <a:xfrm rot="16200000">
            <a:off x="9391466" y="3491376"/>
            <a:ext cx="450376" cy="923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56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A2A1-06BB-6814-BF2E-21E5200E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  <a:ln>
            <a:noFill/>
          </a:ln>
        </p:spPr>
        <p:txBody>
          <a:bodyPr/>
          <a:lstStyle/>
          <a:p>
            <a:r>
              <a:rPr lang="en-GB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A1AD-CB3F-BFFE-8C23-235A495C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49" y="1253331"/>
            <a:ext cx="6209731" cy="5406776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GB" dirty="0"/>
              <a:t>By default, your program has one thread:</a:t>
            </a:r>
          </a:p>
          <a:p>
            <a:pPr lvl="1"/>
            <a:r>
              <a:rPr lang="en-GB" dirty="0"/>
              <a:t>Execution is transferred from main() to the Qt </a:t>
            </a:r>
            <a:r>
              <a:rPr lang="en-GB" dirty="0" err="1"/>
              <a:t>MainWindow</a:t>
            </a:r>
            <a:endParaRPr lang="en-GB" dirty="0"/>
          </a:p>
          <a:p>
            <a:pPr lvl="1"/>
            <a:r>
              <a:rPr lang="en-GB" dirty="0" err="1"/>
              <a:t>MainWindow</a:t>
            </a:r>
            <a:r>
              <a:rPr lang="en-GB" dirty="0"/>
              <a:t> then retains control of the program</a:t>
            </a:r>
          </a:p>
          <a:p>
            <a:pPr lvl="1"/>
            <a:r>
              <a:rPr lang="en-GB" dirty="0"/>
              <a:t>Calls functions such as </a:t>
            </a:r>
            <a:r>
              <a:rPr lang="en-GB" dirty="0" err="1"/>
              <a:t>buttonclicked</a:t>
            </a:r>
            <a:r>
              <a:rPr lang="en-GB" dirty="0"/>
              <a:t>() but expects this function to return quickly</a:t>
            </a:r>
          </a:p>
          <a:p>
            <a:pPr lvl="1"/>
            <a:endParaRPr lang="en-GB" dirty="0"/>
          </a:p>
          <a:p>
            <a:r>
              <a:rPr lang="en-GB" dirty="0"/>
              <a:t>When the VR runs, VTK wants to take control of the main thread</a:t>
            </a:r>
          </a:p>
          <a:p>
            <a:pPr lvl="1"/>
            <a:r>
              <a:rPr lang="en-GB" dirty="0"/>
              <a:t>The VR process is effectively an infinite loop</a:t>
            </a:r>
          </a:p>
          <a:p>
            <a:pPr lvl="1"/>
            <a:r>
              <a:rPr lang="en-GB" dirty="0"/>
              <a:t>If you implement a standard “</a:t>
            </a:r>
            <a:r>
              <a:rPr lang="en-GB" dirty="0" err="1"/>
              <a:t>runVR</a:t>
            </a:r>
            <a:r>
              <a:rPr lang="en-GB" dirty="0"/>
              <a:t>()” slot function, it will not quickly return to </a:t>
            </a:r>
            <a:r>
              <a:rPr lang="en-GB" dirty="0" err="1"/>
              <a:t>MainWindow</a:t>
            </a:r>
            <a:endParaRPr lang="en-GB" dirty="0"/>
          </a:p>
          <a:p>
            <a:pPr lvl="1"/>
            <a:r>
              <a:rPr lang="en-GB" dirty="0"/>
              <a:t>Qt no longer has control of program</a:t>
            </a:r>
          </a:p>
          <a:p>
            <a:pPr lvl="1"/>
            <a:r>
              <a:rPr lang="en-GB" dirty="0"/>
              <a:t>It cannot handle further button clicks</a:t>
            </a:r>
          </a:p>
          <a:p>
            <a:pPr lvl="1"/>
            <a:r>
              <a:rPr lang="en-GB" dirty="0"/>
              <a:t>The UI becomes unresponsive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D2EA15-75E6-1427-7AAB-9EA2FFF996BB}"/>
              </a:ext>
            </a:extLst>
          </p:cNvPr>
          <p:cNvSpPr/>
          <p:nvPr/>
        </p:nvSpPr>
        <p:spPr>
          <a:xfrm>
            <a:off x="8237125" y="157195"/>
            <a:ext cx="2538484" cy="1219406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Consolas" panose="020B0609020204030204" pitchFamily="49" charset="0"/>
              </a:rPr>
              <a:t>main() {</a:t>
            </a:r>
          </a:p>
          <a:p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MainWindow</a:t>
            </a:r>
            <a:r>
              <a:rPr lang="en-GB" dirty="0">
                <a:latin typeface="Consolas" panose="020B0609020204030204" pitchFamily="49" charset="0"/>
              </a:rPr>
              <a:t> w;</a:t>
            </a:r>
          </a:p>
          <a:p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latin typeface="Consolas" panose="020B0609020204030204" pitchFamily="49" charset="0"/>
              </a:rPr>
              <a:t>w.show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1B8B28-443C-A8BA-D21C-3E43214F2616}"/>
              </a:ext>
            </a:extLst>
          </p:cNvPr>
          <p:cNvSpPr/>
          <p:nvPr/>
        </p:nvSpPr>
        <p:spPr>
          <a:xfrm>
            <a:off x="6945938" y="1902427"/>
            <a:ext cx="5009334" cy="402182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MainWindow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531C6D-87A9-F7A4-DD50-1AE49370AA74}"/>
              </a:ext>
            </a:extLst>
          </p:cNvPr>
          <p:cNvSpPr/>
          <p:nvPr/>
        </p:nvSpPr>
        <p:spPr>
          <a:xfrm>
            <a:off x="7194644" y="3228468"/>
            <a:ext cx="2126777" cy="68487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button1Clicked()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F73A11-3DA6-D528-0A06-C6D8D77BE796}"/>
              </a:ext>
            </a:extLst>
          </p:cNvPr>
          <p:cNvSpPr/>
          <p:nvPr/>
        </p:nvSpPr>
        <p:spPr>
          <a:xfrm>
            <a:off x="9598924" y="3228468"/>
            <a:ext cx="2126777" cy="68487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button2Clicked()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0B6CEA5-78B5-898D-0349-4D2C1F72CD3C}"/>
              </a:ext>
            </a:extLst>
          </p:cNvPr>
          <p:cNvSpPr/>
          <p:nvPr/>
        </p:nvSpPr>
        <p:spPr>
          <a:xfrm rot="1233526">
            <a:off x="8067924" y="2567445"/>
            <a:ext cx="300251" cy="59445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6A71688-B3FF-8AC6-5BC0-0EA6DF1FBFB3}"/>
              </a:ext>
            </a:extLst>
          </p:cNvPr>
          <p:cNvSpPr/>
          <p:nvPr/>
        </p:nvSpPr>
        <p:spPr>
          <a:xfrm rot="12225671">
            <a:off x="8434168" y="2576366"/>
            <a:ext cx="300251" cy="59445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79D30E4-F850-FA2E-56B3-BF43E3B12634}"/>
              </a:ext>
            </a:extLst>
          </p:cNvPr>
          <p:cNvSpPr/>
          <p:nvPr/>
        </p:nvSpPr>
        <p:spPr>
          <a:xfrm rot="20031310">
            <a:off x="9999259" y="2644077"/>
            <a:ext cx="300251" cy="59445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AD9BD74F-AD26-1A3E-8415-4C941BD7027E}"/>
              </a:ext>
            </a:extLst>
          </p:cNvPr>
          <p:cNvSpPr/>
          <p:nvPr/>
        </p:nvSpPr>
        <p:spPr>
          <a:xfrm rot="9232811">
            <a:off x="10373484" y="2557934"/>
            <a:ext cx="300251" cy="594450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3D9A840-61BE-8766-2021-251F6A164446}"/>
              </a:ext>
            </a:extLst>
          </p:cNvPr>
          <p:cNvSpPr/>
          <p:nvPr/>
        </p:nvSpPr>
        <p:spPr>
          <a:xfrm>
            <a:off x="9321421" y="1450800"/>
            <a:ext cx="335071" cy="30038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2114AD-79FC-A155-B531-E35D1C66396F}"/>
              </a:ext>
            </a:extLst>
          </p:cNvPr>
          <p:cNvSpPr/>
          <p:nvPr/>
        </p:nvSpPr>
        <p:spPr>
          <a:xfrm>
            <a:off x="8327134" y="4748326"/>
            <a:ext cx="2126777" cy="68487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runVR</a:t>
            </a:r>
            <a:r>
              <a:rPr lang="en-GB" dirty="0"/>
              <a:t>()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F7E7BBD-83BB-1C99-8749-CCFDD2BAC9C9}"/>
              </a:ext>
            </a:extLst>
          </p:cNvPr>
          <p:cNvSpPr/>
          <p:nvPr/>
        </p:nvSpPr>
        <p:spPr>
          <a:xfrm>
            <a:off x="9302285" y="2527061"/>
            <a:ext cx="296640" cy="211317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157E5A-5067-5613-41F6-6F847B52731E}"/>
              </a:ext>
            </a:extLst>
          </p:cNvPr>
          <p:cNvSpPr/>
          <p:nvPr/>
        </p:nvSpPr>
        <p:spPr>
          <a:xfrm>
            <a:off x="6186983" y="1278233"/>
            <a:ext cx="5882185" cy="551152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VRRenderThread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D689D9-DC6B-A6F8-C1D1-188E6F0CFC71}"/>
              </a:ext>
            </a:extLst>
          </p:cNvPr>
          <p:cNvSpPr/>
          <p:nvPr/>
        </p:nvSpPr>
        <p:spPr>
          <a:xfrm>
            <a:off x="-1" y="1328216"/>
            <a:ext cx="5882185" cy="551152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MainWindow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</a:t>
            </a: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E616BEDA-077C-28E0-1E0D-3CAA2CFCE7CF}"/>
              </a:ext>
            </a:extLst>
          </p:cNvPr>
          <p:cNvSpPr/>
          <p:nvPr/>
        </p:nvSpPr>
        <p:spPr>
          <a:xfrm rot="5211637">
            <a:off x="5769124" y="2333315"/>
            <a:ext cx="373460" cy="1659955"/>
          </a:xfrm>
          <a:prstGeom prst="up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1B29C-30E0-7D45-4613-80A2BA94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  <a:ln>
            <a:noFill/>
          </a:ln>
        </p:spPr>
        <p:txBody>
          <a:bodyPr/>
          <a:lstStyle/>
          <a:p>
            <a:r>
              <a:rPr lang="en-GB" dirty="0"/>
              <a:t>Required Structure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999052-B23A-2B56-A0DF-3133D73C59D4}"/>
              </a:ext>
            </a:extLst>
          </p:cNvPr>
          <p:cNvSpPr/>
          <p:nvPr/>
        </p:nvSpPr>
        <p:spPr>
          <a:xfrm>
            <a:off x="232012" y="1978925"/>
            <a:ext cx="1405719" cy="41762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TreeView</a:t>
            </a:r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D373CA-301F-DA16-61ED-A14FC8449FF5}"/>
              </a:ext>
            </a:extLst>
          </p:cNvPr>
          <p:cNvSpPr/>
          <p:nvPr/>
        </p:nvSpPr>
        <p:spPr>
          <a:xfrm>
            <a:off x="429744" y="2518306"/>
            <a:ext cx="1003271" cy="72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529332-E105-7FD5-CCDE-370E015624AD}"/>
              </a:ext>
            </a:extLst>
          </p:cNvPr>
          <p:cNvSpPr/>
          <p:nvPr/>
        </p:nvSpPr>
        <p:spPr>
          <a:xfrm>
            <a:off x="429743" y="3371781"/>
            <a:ext cx="1003271" cy="72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51F9DA-DFDA-8714-B297-824B3B8FB9B1}"/>
              </a:ext>
            </a:extLst>
          </p:cNvPr>
          <p:cNvSpPr/>
          <p:nvPr/>
        </p:nvSpPr>
        <p:spPr>
          <a:xfrm>
            <a:off x="429742" y="4225256"/>
            <a:ext cx="1003271" cy="72000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999E08-DC95-3777-0341-A2F1EB388BA5}"/>
              </a:ext>
            </a:extLst>
          </p:cNvPr>
          <p:cNvSpPr/>
          <p:nvPr/>
        </p:nvSpPr>
        <p:spPr>
          <a:xfrm>
            <a:off x="3521122" y="2099667"/>
            <a:ext cx="2126777" cy="684870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runVR</a:t>
            </a:r>
            <a:r>
              <a:rPr lang="en-GB" dirty="0"/>
              <a:t>()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810BEE7-F219-2F37-8525-84B89777720C}"/>
              </a:ext>
            </a:extLst>
          </p:cNvPr>
          <p:cNvSpPr/>
          <p:nvPr/>
        </p:nvSpPr>
        <p:spPr>
          <a:xfrm rot="18772928">
            <a:off x="3938610" y="1543332"/>
            <a:ext cx="246122" cy="573206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5F30F41-B986-0294-B568-F7379BBC9374}"/>
              </a:ext>
            </a:extLst>
          </p:cNvPr>
          <p:cNvSpPr/>
          <p:nvPr/>
        </p:nvSpPr>
        <p:spPr>
          <a:xfrm rot="8741434">
            <a:off x="3492457" y="1551449"/>
            <a:ext cx="246122" cy="573206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DE1F198-E44E-8008-4479-0E3B38807300}"/>
              </a:ext>
            </a:extLst>
          </p:cNvPr>
          <p:cNvSpPr/>
          <p:nvPr/>
        </p:nvSpPr>
        <p:spPr>
          <a:xfrm rot="15388552">
            <a:off x="6782006" y="824769"/>
            <a:ext cx="290187" cy="2214338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648F1-0B38-52E2-42CF-29A1B3995654}"/>
              </a:ext>
            </a:extLst>
          </p:cNvPr>
          <p:cNvSpPr txBox="1"/>
          <p:nvPr/>
        </p:nvSpPr>
        <p:spPr>
          <a:xfrm>
            <a:off x="4355423" y="108682"/>
            <a:ext cx="783657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Use a special render thread class. This class is able to run its own functions independently of the </a:t>
            </a:r>
            <a:r>
              <a:rPr lang="en-GB" sz="1400" i="1" dirty="0" err="1"/>
              <a:t>MainWindow</a:t>
            </a:r>
            <a:r>
              <a:rPr lang="en-GB" sz="1400" i="1" dirty="0"/>
              <a:t>.</a:t>
            </a:r>
          </a:p>
          <a:p>
            <a:pPr algn="ctr"/>
            <a:r>
              <a:rPr lang="en-GB" sz="1400" i="1" dirty="0"/>
              <a:t>Allows </a:t>
            </a:r>
            <a:r>
              <a:rPr lang="en-GB" sz="1400" i="1" dirty="0" err="1"/>
              <a:t>RunVR</a:t>
            </a:r>
            <a:r>
              <a:rPr lang="en-GB" sz="1400" i="1" dirty="0"/>
              <a:t>() to return instantly and for </a:t>
            </a:r>
            <a:r>
              <a:rPr lang="en-GB" sz="1400" i="1" dirty="0" err="1"/>
              <a:t>MainWindow</a:t>
            </a:r>
            <a:r>
              <a:rPr lang="en-GB" sz="1400" i="1" dirty="0"/>
              <a:t> to continue to handle VR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AB13D6-DC0B-4848-1416-33984B5BFD41}"/>
              </a:ext>
            </a:extLst>
          </p:cNvPr>
          <p:cNvSpPr/>
          <p:nvPr/>
        </p:nvSpPr>
        <p:spPr>
          <a:xfrm>
            <a:off x="9704452" y="1930217"/>
            <a:ext cx="2126777" cy="178804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run()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Contains an infinite loop that handles VR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0D7C63E-CF7A-FC6E-7957-A93FCF7A358F}"/>
              </a:ext>
            </a:extLst>
          </p:cNvPr>
          <p:cNvSpPr/>
          <p:nvPr/>
        </p:nvSpPr>
        <p:spPr>
          <a:xfrm rot="18772928">
            <a:off x="9338037" y="1543332"/>
            <a:ext cx="246122" cy="573206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E3E8F1-49CF-11A6-2E7A-C2EA7E63E56E}"/>
              </a:ext>
            </a:extLst>
          </p:cNvPr>
          <p:cNvSpPr/>
          <p:nvPr/>
        </p:nvSpPr>
        <p:spPr>
          <a:xfrm>
            <a:off x="2882250" y="3024081"/>
            <a:ext cx="2126777" cy="58911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rotateItem</a:t>
            </a:r>
            <a:r>
              <a:rPr lang="en-GB" dirty="0"/>
              <a:t>()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FEF9645-3A3B-789C-9357-F5B3947DC656}"/>
              </a:ext>
            </a:extLst>
          </p:cNvPr>
          <p:cNvSpPr/>
          <p:nvPr/>
        </p:nvSpPr>
        <p:spPr>
          <a:xfrm rot="20576754">
            <a:off x="2854196" y="1639130"/>
            <a:ext cx="234816" cy="1332168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9AB7DE3-B196-6F28-9672-47D04C9F4304}"/>
              </a:ext>
            </a:extLst>
          </p:cNvPr>
          <p:cNvSpPr/>
          <p:nvPr/>
        </p:nvSpPr>
        <p:spPr>
          <a:xfrm rot="9874839">
            <a:off x="3108214" y="1609360"/>
            <a:ext cx="223843" cy="1313319"/>
          </a:xfrm>
          <a:prstGeom prst="down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63EED5-07AD-FEEA-2907-AA31CE0A7A80}"/>
              </a:ext>
            </a:extLst>
          </p:cNvPr>
          <p:cNvGrpSpPr/>
          <p:nvPr/>
        </p:nvGrpSpPr>
        <p:grpSpPr>
          <a:xfrm>
            <a:off x="3521122" y="4225256"/>
            <a:ext cx="2160000" cy="1929884"/>
            <a:chOff x="3521122" y="4225256"/>
            <a:chExt cx="2160000" cy="19298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3A35B07-6E2B-D5FF-0DAE-F9B4F45DE4B1}"/>
                </a:ext>
              </a:extLst>
            </p:cNvPr>
            <p:cNvSpPr/>
            <p:nvPr/>
          </p:nvSpPr>
          <p:spPr>
            <a:xfrm>
              <a:off x="3521122" y="4225256"/>
              <a:ext cx="2160000" cy="19298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VTKRenderer</a:t>
              </a:r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67E45E7-09E8-0FAA-9EF3-156FE568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8715" y="4659613"/>
              <a:ext cx="1399619" cy="346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D8D21A-3734-9677-58DE-8907049A6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8715" y="5067315"/>
              <a:ext cx="1399619" cy="346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FDE81B-26C9-2B04-83AF-58C2358A1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5114" y="5444832"/>
              <a:ext cx="1399619" cy="34632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94CA0C-3549-440F-8F18-4A4ADA19B357}"/>
              </a:ext>
            </a:extLst>
          </p:cNvPr>
          <p:cNvGrpSpPr/>
          <p:nvPr/>
        </p:nvGrpSpPr>
        <p:grpSpPr>
          <a:xfrm>
            <a:off x="9704452" y="4225256"/>
            <a:ext cx="2160000" cy="1929884"/>
            <a:chOff x="9704452" y="4225256"/>
            <a:chExt cx="2160000" cy="192988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0F67F19-BEEB-AC70-C508-599CA23005E4}"/>
                </a:ext>
              </a:extLst>
            </p:cNvPr>
            <p:cNvSpPr/>
            <p:nvPr/>
          </p:nvSpPr>
          <p:spPr>
            <a:xfrm>
              <a:off x="9704452" y="4225256"/>
              <a:ext cx="2160000" cy="192988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VTKVRRenderer</a:t>
              </a:r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  <a:p>
              <a:pPr algn="ctr"/>
              <a:endParaRPr lang="en-GB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423D41-34FA-E19C-F0D8-CD35E9E3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8254" y="4752603"/>
              <a:ext cx="1399619" cy="346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BFC128E-D676-CA8B-8E71-A7DCB5CA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8254" y="5160305"/>
              <a:ext cx="1399619" cy="346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9B00C7B-7109-AEFB-9FD4-AA5DDEEA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4653" y="5537822"/>
              <a:ext cx="1399619" cy="34632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" name="Arrow: Up 31">
            <a:extLst>
              <a:ext uri="{FF2B5EF4-FFF2-40B4-BE49-F238E27FC236}">
                <a16:creationId xmlns:a16="http://schemas.microsoft.com/office/drawing/2014/main" id="{BAE09FBC-E863-9F72-C920-638EF2192256}"/>
              </a:ext>
            </a:extLst>
          </p:cNvPr>
          <p:cNvSpPr/>
          <p:nvPr/>
        </p:nvSpPr>
        <p:spPr>
          <a:xfrm rot="9651500">
            <a:off x="4373467" y="3706800"/>
            <a:ext cx="373460" cy="552300"/>
          </a:xfrm>
          <a:prstGeom prst="up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EC7796-449B-4167-3E1C-2A58B0C99071}"/>
              </a:ext>
            </a:extLst>
          </p:cNvPr>
          <p:cNvSpPr/>
          <p:nvPr/>
        </p:nvSpPr>
        <p:spPr>
          <a:xfrm>
            <a:off x="6902421" y="2868732"/>
            <a:ext cx="2452882" cy="46380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rotateVRItem</a:t>
            </a:r>
            <a:r>
              <a:rPr lang="en-GB" dirty="0"/>
              <a:t>()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B3FC285E-0D2A-6115-75B1-9DACE7BE0F45}"/>
              </a:ext>
            </a:extLst>
          </p:cNvPr>
          <p:cNvSpPr/>
          <p:nvPr/>
        </p:nvSpPr>
        <p:spPr>
          <a:xfrm rot="5211637">
            <a:off x="9505283" y="2824483"/>
            <a:ext cx="373460" cy="530660"/>
          </a:xfrm>
          <a:prstGeom prst="up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6871B80C-4D68-2650-1DD7-5BDD880D9A5B}"/>
              </a:ext>
            </a:extLst>
          </p:cNvPr>
          <p:cNvSpPr/>
          <p:nvPr/>
        </p:nvSpPr>
        <p:spPr>
          <a:xfrm rot="10416193">
            <a:off x="10604157" y="3750215"/>
            <a:ext cx="360588" cy="530660"/>
          </a:xfrm>
          <a:prstGeom prst="up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09F18A7-3EEA-3FB2-2AEC-9B1E5EFD0C44}"/>
              </a:ext>
            </a:extLst>
          </p:cNvPr>
          <p:cNvSpPr/>
          <p:nvPr/>
        </p:nvSpPr>
        <p:spPr>
          <a:xfrm>
            <a:off x="1323833" y="5160305"/>
            <a:ext cx="2356565" cy="2845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E2021FA-CDF0-D7AC-C974-7EACDE2D9EDB}"/>
              </a:ext>
            </a:extLst>
          </p:cNvPr>
          <p:cNvSpPr/>
          <p:nvPr/>
        </p:nvSpPr>
        <p:spPr>
          <a:xfrm>
            <a:off x="1330365" y="5841142"/>
            <a:ext cx="8529572" cy="32369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F713FA-90C2-170C-C50B-5BD037B330B3}"/>
              </a:ext>
            </a:extLst>
          </p:cNvPr>
          <p:cNvSpPr txBox="1"/>
          <p:nvPr/>
        </p:nvSpPr>
        <p:spPr>
          <a:xfrm>
            <a:off x="6419289" y="3516616"/>
            <a:ext cx="30727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1" dirty="0"/>
              <a:t>Main difficulty is keeping VR thread and  VR renderer up to date with GUI – the run function is executing in parallel and controls the VR renderer, need to ask it to make changes such as a rotation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D9F95B-17FA-26C4-BB8B-2FD843FCF30F}"/>
              </a:ext>
            </a:extLst>
          </p:cNvPr>
          <p:cNvSpPr txBox="1"/>
          <p:nvPr/>
        </p:nvSpPr>
        <p:spPr>
          <a:xfrm>
            <a:off x="6279190" y="5039919"/>
            <a:ext cx="307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1" dirty="0"/>
              <a:t>Need to consider how duplicate mapper/actors are created and passed to VR thread</a:t>
            </a:r>
          </a:p>
          <a:p>
            <a:pPr algn="ctr"/>
            <a:r>
              <a:rPr lang="en-GB" sz="1200" i="1" dirty="0"/>
              <a:t>Further complicated in case of filters</a:t>
            </a:r>
          </a:p>
        </p:txBody>
      </p:sp>
      <p:pic>
        <p:nvPicPr>
          <p:cNvPr id="2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D8C4A6-FD35-A3E8-B6A9-BF0D16EAF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57"/>
          <a:stretch/>
        </p:blipFill>
        <p:spPr>
          <a:xfrm>
            <a:off x="571442" y="4987576"/>
            <a:ext cx="717486" cy="1032821"/>
          </a:xfrm>
        </p:spPr>
      </p:pic>
    </p:spTree>
    <p:extLst>
      <p:ext uri="{BB962C8B-B14F-4D97-AF65-F5344CB8AC3E}">
        <p14:creationId xmlns:p14="http://schemas.microsoft.com/office/powerpoint/2010/main" val="22322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DLLs and Installers</a:t>
            </a:r>
          </a:p>
        </p:txBody>
      </p:sp>
    </p:spTree>
    <p:extLst>
      <p:ext uri="{BB962C8B-B14F-4D97-AF65-F5344CB8AC3E}">
        <p14:creationId xmlns:p14="http://schemas.microsoft.com/office/powerpoint/2010/main" val="7378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67E4-BC8D-BC30-7E9B-6892D57C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98286"/>
          </a:xfrm>
        </p:spPr>
        <p:txBody>
          <a:bodyPr/>
          <a:lstStyle/>
          <a:p>
            <a:r>
              <a:rPr lang="en-GB" dirty="0"/>
              <a:t>General Library Structure – Qt and VTK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8F1D9F-A019-FA13-9CDA-90006ED7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" y="624115"/>
            <a:ext cx="7543800" cy="2023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21B9B-6D70-52E5-0977-32ABE237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726873"/>
            <a:ext cx="7543800" cy="2023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5B471B-2394-9EF1-EB54-273AD23D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" y="4829631"/>
            <a:ext cx="7692571" cy="2063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B86BFF-6C15-32E8-A078-D8068486C911}"/>
              </a:ext>
            </a:extLst>
          </p:cNvPr>
          <p:cNvSpPr txBox="1"/>
          <p:nvPr/>
        </p:nvSpPr>
        <p:spPr>
          <a:xfrm>
            <a:off x="8057242" y="1312504"/>
            <a:ext cx="300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bin</a:t>
            </a:r>
            <a:r>
              <a:rPr lang="en-GB" dirty="0"/>
              <a:t> sub-directory – binaries, e.g. .</a:t>
            </a:r>
            <a:r>
              <a:rPr lang="en-GB" dirty="0" err="1"/>
              <a:t>dlls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D5EC3-D5AD-A833-6173-3EF3E1DBF96C}"/>
              </a:ext>
            </a:extLst>
          </p:cNvPr>
          <p:cNvSpPr txBox="1"/>
          <p:nvPr/>
        </p:nvSpPr>
        <p:spPr>
          <a:xfrm>
            <a:off x="8057242" y="3415262"/>
            <a:ext cx="300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lib</a:t>
            </a:r>
            <a:r>
              <a:rPr lang="en-GB" dirty="0"/>
              <a:t> sub-directory – libraries, e.g. .libs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73AC92-9E33-3A2D-85A2-161CEA8C0C20}"/>
              </a:ext>
            </a:extLst>
          </p:cNvPr>
          <p:cNvSpPr txBox="1"/>
          <p:nvPr/>
        </p:nvSpPr>
        <p:spPr>
          <a:xfrm>
            <a:off x="8057242" y="5072895"/>
            <a:ext cx="30026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include</a:t>
            </a:r>
            <a:r>
              <a:rPr lang="en-GB" dirty="0"/>
              <a:t> sub-directory – libraries, e.g. .h</a:t>
            </a:r>
          </a:p>
          <a:p>
            <a:endParaRPr lang="en-GB" dirty="0"/>
          </a:p>
          <a:p>
            <a:r>
              <a:rPr lang="en-GB" sz="1400" dirty="0"/>
              <a:t>Your code needs headers that to tell the compiler which functions are in the library. </a:t>
            </a:r>
            <a:r>
              <a:rPr lang="en-GB" sz="1400" dirty="0" err="1"/>
              <a:t>E.g</a:t>
            </a:r>
            <a:r>
              <a:rPr lang="en-GB" sz="1400" dirty="0"/>
              <a:t>: </a:t>
            </a:r>
            <a:r>
              <a:rPr lang="en-GB" sz="1400" dirty="0" err="1"/>
              <a:t>stdio.h</a:t>
            </a:r>
            <a:r>
              <a:rPr lang="en-GB" sz="1400" dirty="0"/>
              <a:t> contains definition of </a:t>
            </a:r>
            <a:r>
              <a:rPr lang="en-GB" sz="1400" dirty="0" err="1"/>
              <a:t>printf</a:t>
            </a:r>
            <a:r>
              <a:rPr lang="en-GB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41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" y="-91950"/>
            <a:ext cx="10515600" cy="1325563"/>
          </a:xfrm>
        </p:spPr>
        <p:txBody>
          <a:bodyPr/>
          <a:lstStyle/>
          <a:p>
            <a:r>
              <a:rPr lang="en-GB" dirty="0"/>
              <a:t>Dynamic Linking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EEC711-23EA-823F-7D1F-F6BA67E41F06}"/>
              </a:ext>
            </a:extLst>
          </p:cNvPr>
          <p:cNvSpPr/>
          <p:nvPr/>
        </p:nvSpPr>
        <p:spPr>
          <a:xfrm>
            <a:off x="4876800" y="1587499"/>
            <a:ext cx="1663700" cy="200977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26596B64-B457-A855-69C4-2FCBDB898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11" y="1869143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563A22-F8D3-6F34-7D3C-CD432A54F483}"/>
              </a:ext>
            </a:extLst>
          </p:cNvPr>
          <p:cNvSpPr txBox="1"/>
          <p:nvPr/>
        </p:nvSpPr>
        <p:spPr>
          <a:xfrm>
            <a:off x="5172363" y="3127403"/>
            <a:ext cx="12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10000"/>
                  </a:schemeClr>
                </a:solidFill>
              </a:rPr>
              <a:t>main.obj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BB7F08F-448A-6B4E-C478-6C147343825E}"/>
              </a:ext>
            </a:extLst>
          </p:cNvPr>
          <p:cNvSpPr/>
          <p:nvPr/>
        </p:nvSpPr>
        <p:spPr>
          <a:xfrm>
            <a:off x="4905472" y="3730273"/>
            <a:ext cx="1663700" cy="200977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225ED358-94A0-E194-26AD-7C3D2AF99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11" y="4010848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3FFD42-29A0-9A34-E28A-D4081F148B74}"/>
              </a:ext>
            </a:extLst>
          </p:cNvPr>
          <p:cNvSpPr txBox="1"/>
          <p:nvPr/>
        </p:nvSpPr>
        <p:spPr>
          <a:xfrm>
            <a:off x="5172363" y="5269108"/>
            <a:ext cx="1245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2">
                    <a:lumMod val="10000"/>
                  </a:schemeClr>
                </a:solidFill>
              </a:rPr>
              <a:t>read.obj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FA5A8-B853-B755-30DF-884C575370FC}"/>
              </a:ext>
            </a:extLst>
          </p:cNvPr>
          <p:cNvSpPr txBox="1"/>
          <p:nvPr/>
        </p:nvSpPr>
        <p:spPr>
          <a:xfrm>
            <a:off x="7420742" y="3946797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Linker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93D5117-5A33-772D-F23E-F01184F96D42}"/>
              </a:ext>
            </a:extLst>
          </p:cNvPr>
          <p:cNvSpPr/>
          <p:nvPr/>
        </p:nvSpPr>
        <p:spPr>
          <a:xfrm rot="766906">
            <a:off x="6757944" y="3509676"/>
            <a:ext cx="2979822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8E4F455-5ABC-B7DB-4671-139CACCA66E3}"/>
              </a:ext>
            </a:extLst>
          </p:cNvPr>
          <p:cNvSpPr/>
          <p:nvPr/>
        </p:nvSpPr>
        <p:spPr>
          <a:xfrm rot="766906">
            <a:off x="6741805" y="4387701"/>
            <a:ext cx="2979822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3F89820-8933-10F3-00BF-98698F20F1A6}"/>
              </a:ext>
            </a:extLst>
          </p:cNvPr>
          <p:cNvSpPr/>
          <p:nvPr/>
        </p:nvSpPr>
        <p:spPr>
          <a:xfrm rot="1593367">
            <a:off x="8209781" y="3023698"/>
            <a:ext cx="1725498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DA807-482E-7430-C32E-C55554EB37C2}"/>
              </a:ext>
            </a:extLst>
          </p:cNvPr>
          <p:cNvGrpSpPr/>
          <p:nvPr/>
        </p:nvGrpSpPr>
        <p:grpSpPr>
          <a:xfrm>
            <a:off x="7496138" y="2822029"/>
            <a:ext cx="4093137" cy="3934965"/>
            <a:chOff x="7496138" y="2822029"/>
            <a:chExt cx="4093137" cy="39349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4E3C1F-D374-5CEA-699F-6E062A7B96E9}"/>
                </a:ext>
              </a:extLst>
            </p:cNvPr>
            <p:cNvGrpSpPr/>
            <p:nvPr/>
          </p:nvGrpSpPr>
          <p:grpSpPr>
            <a:xfrm>
              <a:off x="7496138" y="2822029"/>
              <a:ext cx="4062060" cy="3934965"/>
              <a:chOff x="7336719" y="3165878"/>
              <a:chExt cx="4062060" cy="3934965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BE89113-8ED4-5E74-DBD6-ECA12BFA69DA}"/>
                  </a:ext>
                </a:extLst>
              </p:cNvPr>
              <p:cNvSpPr/>
              <p:nvPr/>
            </p:nvSpPr>
            <p:spPr>
              <a:xfrm>
                <a:off x="9735079" y="3165878"/>
                <a:ext cx="1663700" cy="38650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C9B6C91-62D4-26F0-12DA-B03914602AAE}"/>
                  </a:ext>
                </a:extLst>
              </p:cNvPr>
              <p:cNvSpPr txBox="1"/>
              <p:nvPr/>
            </p:nvSpPr>
            <p:spPr>
              <a:xfrm>
                <a:off x="7336719" y="5931292"/>
                <a:ext cx="174895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2">
                        <a:lumMod val="10000"/>
                      </a:schemeClr>
                    </a:solidFill>
                  </a:rPr>
                  <a:t>Executable contains code for all functions, including library, and some header information</a:t>
                </a:r>
              </a:p>
            </p:txBody>
          </p:sp>
          <p:pic>
            <p:nvPicPr>
              <p:cNvPr id="1036" name="Picture 12" descr="Creating executable (.exe) file from Java ARchive (.jar) file | by Nickson  Joram | Javarevisited | Medium">
                <a:extLst>
                  <a:ext uri="{FF2B5EF4-FFF2-40B4-BE49-F238E27FC236}">
                    <a16:creationId xmlns:a16="http://schemas.microsoft.com/office/drawing/2014/main" id="{D876392B-A235-ECDB-82A6-E2A9880DA5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9376" y="6392794"/>
                <a:ext cx="561680" cy="565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0118E5-69A0-E35A-E6EC-4256ED2CCC50}"/>
                </a:ext>
              </a:extLst>
            </p:cNvPr>
            <p:cNvGrpSpPr/>
            <p:nvPr/>
          </p:nvGrpSpPr>
          <p:grpSpPr>
            <a:xfrm>
              <a:off x="9839509" y="2942737"/>
              <a:ext cx="1749766" cy="3444019"/>
              <a:chOff x="9839509" y="2942737"/>
              <a:chExt cx="1749766" cy="3444019"/>
            </a:xfrm>
          </p:grpSpPr>
          <p:pic>
            <p:nvPicPr>
              <p:cNvPr id="11" name="Picture 2" descr="New File Simple Clip Art at Clker.com - vector clip art online, royalty  free &amp; public domain">
                <a:extLst>
                  <a:ext uri="{FF2B5EF4-FFF2-40B4-BE49-F238E27FC236}">
                    <a16:creationId xmlns:a16="http://schemas.microsoft.com/office/drawing/2014/main" id="{70872F39-8E0A-AFA9-A296-439E376FB2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9390" y="5740048"/>
                <a:ext cx="478564" cy="646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FE115D-25D1-A4FD-746F-3E7AC9B89FBA}"/>
                  </a:ext>
                </a:extLst>
              </p:cNvPr>
              <p:cNvSpPr txBox="1"/>
              <p:nvPr/>
            </p:nvSpPr>
            <p:spPr>
              <a:xfrm>
                <a:off x="9865588" y="5921986"/>
                <a:ext cx="1113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dirty="0">
                    <a:solidFill>
                      <a:schemeClr val="bg1"/>
                    </a:solidFill>
                  </a:rPr>
                  <a:t>read.obj</a:t>
                </a:r>
              </a:p>
            </p:txBody>
          </p:sp>
          <p:pic>
            <p:nvPicPr>
              <p:cNvPr id="35" name="Picture 2" descr="New File Simple Clip Art at Clker.com - vector clip art online, royalty  free &amp; public domain">
                <a:extLst>
                  <a:ext uri="{FF2B5EF4-FFF2-40B4-BE49-F238E27FC236}">
                    <a16:creationId xmlns:a16="http://schemas.microsoft.com/office/drawing/2014/main" id="{717E06CA-D310-9292-A429-9BC0A1389C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3311" y="5002371"/>
                <a:ext cx="478564" cy="646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7B4087-C0CC-6143-7085-E969C2D3C8E6}"/>
                  </a:ext>
                </a:extLst>
              </p:cNvPr>
              <p:cNvSpPr txBox="1"/>
              <p:nvPr/>
            </p:nvSpPr>
            <p:spPr>
              <a:xfrm>
                <a:off x="9839509" y="5184309"/>
                <a:ext cx="11138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dirty="0">
                    <a:solidFill>
                      <a:schemeClr val="bg1"/>
                    </a:solidFill>
                  </a:rPr>
                  <a:t>main.obj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45173B3-0111-7041-0DD1-4E5833622277}"/>
                  </a:ext>
                </a:extLst>
              </p:cNvPr>
              <p:cNvSpPr txBox="1"/>
              <p:nvPr/>
            </p:nvSpPr>
            <p:spPr>
              <a:xfrm>
                <a:off x="9902568" y="3261127"/>
                <a:ext cx="1647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dirty="0">
                    <a:solidFill>
                      <a:schemeClr val="bg1"/>
                    </a:solidFill>
                  </a:rPr>
                  <a:t>Import Tables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7B061F-EB75-5AD7-2023-B8DB6770C995}"/>
                  </a:ext>
                </a:extLst>
              </p:cNvPr>
              <p:cNvSpPr txBox="1"/>
              <p:nvPr/>
            </p:nvSpPr>
            <p:spPr>
              <a:xfrm>
                <a:off x="9910638" y="3596006"/>
                <a:ext cx="1647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Export</a:t>
                </a:r>
                <a:r>
                  <a:rPr lang="en-GB" sz="1800" dirty="0">
                    <a:solidFill>
                      <a:schemeClr val="bg1"/>
                    </a:solidFill>
                  </a:rPr>
                  <a:t> Tables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178A8E-4211-9F46-3CBD-201A95654444}"/>
                  </a:ext>
                </a:extLst>
              </p:cNvPr>
              <p:cNvSpPr txBox="1"/>
              <p:nvPr/>
            </p:nvSpPr>
            <p:spPr>
              <a:xfrm>
                <a:off x="9879561" y="2942737"/>
                <a:ext cx="1709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Headers</a:t>
                </a:r>
                <a:endParaRPr lang="en-GB" sz="1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02B6A-0BC2-ECBA-0344-6571AE07BE81}"/>
              </a:ext>
            </a:extLst>
          </p:cNvPr>
          <p:cNvGrpSpPr/>
          <p:nvPr/>
        </p:nvGrpSpPr>
        <p:grpSpPr>
          <a:xfrm>
            <a:off x="10121461" y="390524"/>
            <a:ext cx="1663700" cy="2431554"/>
            <a:chOff x="9735079" y="4064831"/>
            <a:chExt cx="1663700" cy="1746738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46780F-D0F4-475C-57EF-2AA574501A08}"/>
                </a:ext>
              </a:extLst>
            </p:cNvPr>
            <p:cNvSpPr/>
            <p:nvPr/>
          </p:nvSpPr>
          <p:spPr>
            <a:xfrm>
              <a:off x="9735079" y="4064831"/>
              <a:ext cx="1663700" cy="16741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422935-9366-6730-F067-D986187439AB}"/>
                </a:ext>
              </a:extLst>
            </p:cNvPr>
            <p:cNvSpPr txBox="1"/>
            <p:nvPr/>
          </p:nvSpPr>
          <p:spPr>
            <a:xfrm>
              <a:off x="9926157" y="5503792"/>
              <a:ext cx="1245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msvcrt.dll</a:t>
              </a:r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06C6C2F-794E-16D5-5523-FD4C1C93F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318" y="1352318"/>
            <a:ext cx="1088226" cy="1094664"/>
          </a:xfrm>
          <a:prstGeom prst="rect">
            <a:avLst/>
          </a:prstGeom>
        </p:spPr>
      </p:pic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24E805EC-BC01-7E72-4B97-FFFD08579BCB}"/>
              </a:ext>
            </a:extLst>
          </p:cNvPr>
          <p:cNvSpPr/>
          <p:nvPr/>
        </p:nvSpPr>
        <p:spPr>
          <a:xfrm rot="16674424" flipV="1">
            <a:off x="10668531" y="2148784"/>
            <a:ext cx="2377072" cy="537891"/>
          </a:xfrm>
          <a:prstGeom prst="curvedDownArrow">
            <a:avLst>
              <a:gd name="adj1" fmla="val 25000"/>
              <a:gd name="adj2" fmla="val 50000"/>
              <a:gd name="adj3" fmla="val 573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42AF1-B4A3-9B06-57C0-2CE85245AAA3}"/>
              </a:ext>
            </a:extLst>
          </p:cNvPr>
          <p:cNvSpPr txBox="1"/>
          <p:nvPr/>
        </p:nvSpPr>
        <p:spPr>
          <a:xfrm>
            <a:off x="170392" y="1203495"/>
            <a:ext cx="4008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DLL is basically an executable that doesn’t have a main() function</a:t>
            </a:r>
          </a:p>
          <a:p>
            <a:endParaRPr lang="en-GB" dirty="0"/>
          </a:p>
          <a:p>
            <a:r>
              <a:rPr lang="en-GB" dirty="0"/>
              <a:t>It wants to export functions rather than import them</a:t>
            </a:r>
          </a:p>
          <a:p>
            <a:endParaRPr lang="en-GB" dirty="0"/>
          </a:p>
          <a:p>
            <a:r>
              <a:rPr lang="en-GB" dirty="0"/>
              <a:t>Windows – DLLs can end up installed anywhere, they </a:t>
            </a:r>
            <a:r>
              <a:rPr lang="en-GB" b="1" dirty="0"/>
              <a:t>must be on the path </a:t>
            </a:r>
            <a:r>
              <a:rPr lang="en-GB" dirty="0"/>
              <a:t>otherwise they won’t be found</a:t>
            </a:r>
          </a:p>
          <a:p>
            <a:endParaRPr lang="en-GB" dirty="0"/>
          </a:p>
          <a:p>
            <a:r>
              <a:rPr lang="en-GB" dirty="0"/>
              <a:t>Only one copy of DLL needs to exist: both on hard-drive and in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Dynamic linking handled by Windows using Import/Export Address Tables</a:t>
            </a:r>
          </a:p>
          <a:p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B731F3-A569-31F8-3CCF-D1557CF9B140}"/>
              </a:ext>
            </a:extLst>
          </p:cNvPr>
          <p:cNvGrpSpPr/>
          <p:nvPr/>
        </p:nvGrpSpPr>
        <p:grpSpPr>
          <a:xfrm>
            <a:off x="6868916" y="711256"/>
            <a:ext cx="1663700" cy="2009775"/>
            <a:chOff x="6868916" y="711256"/>
            <a:chExt cx="1663700" cy="2009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A5D244-50F8-0301-DB1E-23A4E4D15196}"/>
                </a:ext>
              </a:extLst>
            </p:cNvPr>
            <p:cNvSpPr/>
            <p:nvPr/>
          </p:nvSpPr>
          <p:spPr>
            <a:xfrm>
              <a:off x="6868916" y="711256"/>
              <a:ext cx="1663700" cy="2009775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2" descr="New File Simple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E7D20D8-C28B-A201-0493-A9D5209AC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183" y="1044810"/>
              <a:ext cx="811164" cy="1096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08755E-3ACE-E89E-EFAB-2CBE51B1C008}"/>
                </a:ext>
              </a:extLst>
            </p:cNvPr>
            <p:cNvSpPr txBox="1"/>
            <p:nvPr/>
          </p:nvSpPr>
          <p:spPr>
            <a:xfrm>
              <a:off x="7077936" y="2205776"/>
              <a:ext cx="1245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10000"/>
                    </a:schemeClr>
                  </a:solidFill>
                </a:rPr>
                <a:t>msvcrt.lib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BCF34F-6CEE-5661-1C0C-8EE60912215F}"/>
              </a:ext>
            </a:extLst>
          </p:cNvPr>
          <p:cNvSpPr txBox="1"/>
          <p:nvPr/>
        </p:nvSpPr>
        <p:spPr>
          <a:xfrm>
            <a:off x="10113391" y="739198"/>
            <a:ext cx="164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Import Tables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6220-E6D4-FC2E-B7EB-DA8887D267FD}"/>
              </a:ext>
            </a:extLst>
          </p:cNvPr>
          <p:cNvSpPr txBox="1"/>
          <p:nvPr/>
        </p:nvSpPr>
        <p:spPr>
          <a:xfrm>
            <a:off x="10121461" y="1074077"/>
            <a:ext cx="164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Export</a:t>
            </a:r>
            <a:r>
              <a:rPr lang="en-GB" sz="1800" b="1" dirty="0">
                <a:solidFill>
                  <a:schemeClr val="bg1"/>
                </a:solidFill>
              </a:rPr>
              <a:t> Tables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4D78E-BE62-5C25-FB65-5755C580637C}"/>
              </a:ext>
            </a:extLst>
          </p:cNvPr>
          <p:cNvSpPr txBox="1"/>
          <p:nvPr/>
        </p:nvSpPr>
        <p:spPr>
          <a:xfrm>
            <a:off x="10090384" y="420808"/>
            <a:ext cx="170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Headers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96BF-3739-6D01-A146-9A826611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16" y="1253330"/>
            <a:ext cx="5576248" cy="5586145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Familiar windows, toolbars, menus dialogs, etc on modern OS</a:t>
            </a:r>
          </a:p>
          <a:p>
            <a:pPr lvl="1"/>
            <a:r>
              <a:rPr lang="en-GB" dirty="0"/>
              <a:t>These are drawn by the operating system / window manager</a:t>
            </a:r>
          </a:p>
          <a:p>
            <a:pPr lvl="1"/>
            <a:r>
              <a:rPr lang="en-GB" dirty="0"/>
              <a:t>You call functions to determine what is drawn</a:t>
            </a:r>
          </a:p>
          <a:p>
            <a:endParaRPr lang="en-GB" dirty="0"/>
          </a:p>
          <a:p>
            <a:r>
              <a:rPr lang="en-GB" dirty="0"/>
              <a:t>Mechanisms to have mouse clicks etc passed to your program</a:t>
            </a:r>
          </a:p>
          <a:p>
            <a:pPr lvl="1"/>
            <a:r>
              <a:rPr lang="en-GB" dirty="0"/>
              <a:t>OS determines which Window these happen in and directs appropriately</a:t>
            </a:r>
          </a:p>
          <a:p>
            <a:pPr lvl="1"/>
            <a:endParaRPr lang="en-GB" dirty="0"/>
          </a:p>
          <a:p>
            <a:r>
              <a:rPr lang="en-GB" dirty="0"/>
              <a:t>Core/Native Windows API (Win32 API) is C based and hasn’t changed much since the 80’s</a:t>
            </a:r>
          </a:p>
          <a:p>
            <a:pPr lvl="1"/>
            <a:r>
              <a:rPr lang="en-GB" dirty="0"/>
              <a:t>Not user friendly, requires a lot of code to achieve basic results</a:t>
            </a:r>
          </a:p>
          <a:p>
            <a:pPr lvl="1"/>
            <a:r>
              <a:rPr lang="en-GB" dirty="0"/>
              <a:t>Code that uses it will require complete rewrite for other OS</a:t>
            </a:r>
          </a:p>
          <a:p>
            <a:pPr lvl="1"/>
            <a:r>
              <a:rPr lang="en-GB" dirty="0"/>
              <a:t>User32.dll contains the Windows API functions</a:t>
            </a:r>
          </a:p>
          <a:p>
            <a:endParaRPr lang="en-GB" dirty="0"/>
          </a:p>
          <a:p>
            <a:r>
              <a:rPr lang="en-GB" dirty="0"/>
              <a:t>Microsoft has added layers on top</a:t>
            </a:r>
          </a:p>
          <a:p>
            <a:pPr lvl="1"/>
            <a:r>
              <a:rPr lang="en-GB" dirty="0"/>
              <a:t>MFC – C++ layer</a:t>
            </a:r>
          </a:p>
          <a:p>
            <a:pPr lvl="1"/>
            <a:r>
              <a:rPr lang="en-GB" dirty="0"/>
              <a:t>.NET Much higher level, but will still interface to Win32 API on Windows Machines</a:t>
            </a:r>
          </a:p>
          <a:p>
            <a:pPr lvl="1"/>
            <a:endParaRPr lang="en-GB" dirty="0"/>
          </a:p>
          <a:p>
            <a:r>
              <a:rPr lang="en-GB" dirty="0"/>
              <a:t>Win32 / MFC – Windows only. .NET has some cross platform capabilities</a:t>
            </a:r>
          </a:p>
          <a:p>
            <a:endParaRPr lang="en-GB" dirty="0"/>
          </a:p>
          <a:p>
            <a:r>
              <a:rPr lang="en-GB" dirty="0"/>
              <a:t>Other libraries exist that are truly cross-platform, e.g. Qt</a:t>
            </a:r>
          </a:p>
          <a:p>
            <a:pPr lvl="1"/>
            <a:r>
              <a:rPr lang="en-GB" dirty="0"/>
              <a:t>Easier / faster to use</a:t>
            </a:r>
          </a:p>
          <a:p>
            <a:pPr lvl="1"/>
            <a:r>
              <a:rPr lang="en-GB" dirty="0"/>
              <a:t>Same code works across many different 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00242-64D4-DD26-40D3-5435204FD1DA}"/>
              </a:ext>
            </a:extLst>
          </p:cNvPr>
          <p:cNvSpPr txBox="1"/>
          <p:nvPr/>
        </p:nvSpPr>
        <p:spPr>
          <a:xfrm>
            <a:off x="6275637" y="6513745"/>
            <a:ext cx="591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Win32 API Code (http://www.winprog.org/tutorial/)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843A0-E21A-54C0-2139-4C9BD1BC7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2" r="66015" b="18332"/>
          <a:stretch/>
        </p:blipFill>
        <p:spPr>
          <a:xfrm>
            <a:off x="6435552" y="389939"/>
            <a:ext cx="5627931" cy="646806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C8AECCD-81A4-1FF4-B29B-230DD7580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03505"/>
            <a:ext cx="5833278" cy="55861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LRESULT CALLBACK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WndProc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(HWND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UINT Message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WPARAM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wParam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LPARAM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lParam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(Message)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WM_CREATE: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{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HMENU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CreatePopupMenu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AppendMenu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MF_STRING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ID_FILE_EXIT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E&amp;xit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AppendMenu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MF_STRING | MF_POPUP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(UINT)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"&amp;File"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CreatePopupMenu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AppendMenu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MF_STRING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ID_STUFF_GO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"&amp;Go"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AppendMenu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MF_STRING | MF_POPUP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(UINT)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hSubMenu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"&amp;Stuff"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hMenu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LoadImage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(NULL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"menu_two.ico"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IMAGE_ICON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LR_LOADFROMFILE)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SendMessage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WM_SETICON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ICON_BIG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(LPARAM)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MessageBox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"Could not load large icon!"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"Error"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MB_OK | MB_ICONERROR)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hIconSm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LoadImage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(NULL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"menu_two.ico"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IMAGE_ICON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LR_LOADFROMFILE)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hIconSm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SendMessage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WM_SETICON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ICON_SMALL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(LPARAM)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hIconSm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MessageBox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hwnd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"Could not load small icon!"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"Error"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MB_OK | MB_ICONERROR)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676FC-B1A4-210E-1F07-90959E49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91823"/>
          </a:xfrm>
        </p:spPr>
        <p:txBody>
          <a:bodyPr>
            <a:normAutofit fontScale="90000"/>
          </a:bodyPr>
          <a:lstStyle/>
          <a:p>
            <a:r>
              <a:rPr lang="en-GB" dirty="0"/>
              <a:t>Graphical User Interfaces (GUIs)</a:t>
            </a:r>
          </a:p>
        </p:txBody>
      </p:sp>
    </p:spTree>
    <p:extLst>
      <p:ext uri="{BB962C8B-B14F-4D97-AF65-F5344CB8AC3E}">
        <p14:creationId xmlns:p14="http://schemas.microsoft.com/office/powerpoint/2010/main" val="38073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AC8F-6C37-AA20-74B9-A6AF835E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Dynamic Libraries for Qt and VTK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2369C-CAFD-24CE-91FF-6E44FB8F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91" y="125479"/>
            <a:ext cx="3016603" cy="3245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5932F-D99C-85BA-9B8E-60383CBF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391" y="3582955"/>
            <a:ext cx="3044294" cy="3275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4EB1F-A86F-D46E-7169-9A20FB9A5258}"/>
              </a:ext>
            </a:extLst>
          </p:cNvPr>
          <p:cNvSpPr txBox="1"/>
          <p:nvPr/>
        </p:nvSpPr>
        <p:spPr>
          <a:xfrm>
            <a:off x="214604" y="1012018"/>
            <a:ext cx="89947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Aim: Installer that can be run once, on any compatible Windows PC, your program then works perfectly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Problem: Qt and VTK enabled applications need to find correct version of Qt/VTK DLLs when they run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Either on path, or in same folder as executable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Windows, cannot assume end user has installed correct version of Qt/VTK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Installer needs to copy across correct DLLs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you copy all DLLs for both Qt and VTK, installer will be massive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manually determine which DLLs used, add a “target” to the </a:t>
            </a:r>
            <a:r>
              <a:rPr lang="en-GB" dirty="0" err="1"/>
              <a:t>CMakeLists</a:t>
            </a:r>
            <a:r>
              <a:rPr lang="en-GB" dirty="0"/>
              <a:t> that includes these in installer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Can use tool such as dependencies for this: https://github.com/lucasg/Dependencies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Utility for Qt that finds required DLLs automatically: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QtWinDeploy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https://doc.qt.io/qt-6/windows-deployment.html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696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Group Work – Tasks</a:t>
            </a:r>
          </a:p>
        </p:txBody>
      </p:sp>
    </p:spTree>
    <p:extLst>
      <p:ext uri="{BB962C8B-B14F-4D97-AF65-F5344CB8AC3E}">
        <p14:creationId xmlns:p14="http://schemas.microsoft.com/office/powerpoint/2010/main" val="292640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6869-AEB4-ACF5-5DEA-21E54F13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0"/>
            <a:ext cx="12005569" cy="1325563"/>
          </a:xfrm>
        </p:spPr>
        <p:txBody>
          <a:bodyPr/>
          <a:lstStyle/>
          <a:p>
            <a:r>
              <a:rPr lang="en-GB" dirty="0"/>
              <a:t>Overall Aim: VR Application with interactive FS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C36C6-BFF7-5C40-47E9-2A76EB13B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37" y="1097981"/>
            <a:ext cx="8339258" cy="569710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Assessment 1a: Group Repository – Source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Code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Does it compile?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Does it compile first time, with </a:t>
            </a:r>
            <a:r>
              <a:rPr lang="en-GB" dirty="0" err="1"/>
              <a:t>Cmake</a:t>
            </a:r>
            <a:r>
              <a:rPr lang="en-GB" dirty="0"/>
              <a:t>, no problems?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Is the code formatted properly, do classes and variables have sensible names, do files have sensible names?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Does the program run from Visual Studio without crashing?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Documentation (Comments &amp; Online)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Code documentation with </a:t>
            </a:r>
            <a:r>
              <a:rPr lang="en-GB" dirty="0" err="1"/>
              <a:t>Doxygen</a:t>
            </a:r>
            <a:r>
              <a:rPr lang="en-GB" dirty="0"/>
              <a:t>: do the comments exist, are they consistently applied, are they useful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All classes, variables, functions are properly commented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Additional comments explaining more advanced parts of code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Github.io website with auto-generated documentation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Git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Git: Repository structure, Readmes, regular commits from all group members, individual contributions managed appropriately (branches or forks, etc), .</a:t>
            </a:r>
            <a:r>
              <a:rPr lang="en-GB" dirty="0" err="1"/>
              <a:t>gitignore</a:t>
            </a:r>
            <a:r>
              <a:rPr lang="en-GB" dirty="0"/>
              <a:t> and binaries, installer available as release.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Installer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Can be generated using </a:t>
            </a:r>
            <a:r>
              <a:rPr lang="en-GB" dirty="0" err="1"/>
              <a:t>Cmake</a:t>
            </a:r>
            <a:endParaRPr lang="en-GB" dirty="0"/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Automatically includes all necessary libraries so that final application runs “standalone”</a:t>
            </a:r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16E50-65B5-2761-648F-07DD524C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1" t="-498" r="5601" b="-2445"/>
          <a:stretch/>
        </p:blipFill>
        <p:spPr>
          <a:xfrm>
            <a:off x="8820352" y="931177"/>
            <a:ext cx="3185218" cy="182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8E39B-7436-4CAE-0A91-B80C453B9BF9}"/>
              </a:ext>
            </a:extLst>
          </p:cNvPr>
          <p:cNvSpPr txBox="1"/>
          <p:nvPr/>
        </p:nvSpPr>
        <p:spPr>
          <a:xfrm>
            <a:off x="9153313" y="3791824"/>
            <a:ext cx="2852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implemented required features, does the code compile and run?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used tools described in worksheets properly?</a:t>
            </a:r>
          </a:p>
        </p:txBody>
      </p:sp>
    </p:spTree>
    <p:extLst>
      <p:ext uri="{BB962C8B-B14F-4D97-AF65-F5344CB8AC3E}">
        <p14:creationId xmlns:p14="http://schemas.microsoft.com/office/powerpoint/2010/main" val="335771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40EF-FB97-0F44-0732-510CA9BA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18255"/>
            <a:ext cx="10515600" cy="1325563"/>
          </a:xfrm>
        </p:spPr>
        <p:txBody>
          <a:bodyPr/>
          <a:lstStyle/>
          <a:p>
            <a:r>
              <a:rPr lang="en-GB" dirty="0"/>
              <a:t>Documentation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F21A6-66C4-84A1-34C3-57F8B721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1" y="1066799"/>
            <a:ext cx="5608764" cy="552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049F-9EC3-4958-7CDE-DEF92C87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51" y="1066798"/>
            <a:ext cx="5608763" cy="5524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573EC-F1D3-4730-5242-EF05E45DF29D}"/>
              </a:ext>
            </a:extLst>
          </p:cNvPr>
          <p:cNvSpPr txBox="1"/>
          <p:nvPr/>
        </p:nvSpPr>
        <p:spPr>
          <a:xfrm>
            <a:off x="6341269" y="357861"/>
            <a:ext cx="6186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https://kurusview.github.io/KurusView/html/index.html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5748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F729-2C19-849F-8AFB-08344BE23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7B-5ECB-1557-3945-98D8075F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0"/>
            <a:ext cx="12005569" cy="1325563"/>
          </a:xfrm>
        </p:spPr>
        <p:txBody>
          <a:bodyPr/>
          <a:lstStyle/>
          <a:p>
            <a:r>
              <a:rPr lang="en-GB" dirty="0"/>
              <a:t>Overall Aim: VR Application with interactive FS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8340-4A2D-4B67-6522-9358CBFBC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37" y="1097981"/>
            <a:ext cx="8339258" cy="5697102"/>
          </a:xfrm>
        </p:spPr>
        <p:txBody>
          <a:bodyPr>
            <a:normAutofit/>
          </a:bodyPr>
          <a:lstStyle/>
          <a:p>
            <a:r>
              <a:rPr lang="en-GB" dirty="0"/>
              <a:t>Assessment 1s: Group Repository – Installer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Installer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Installer uploaded to Moodle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Proper Windows style installer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Runs on my computer, with all necessary libraries included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Uninstaller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Application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All Qt content tested – </a:t>
            </a:r>
            <a:r>
              <a:rPr lang="en-GB" dirty="0" err="1"/>
              <a:t>treeview</a:t>
            </a:r>
            <a:r>
              <a:rPr lang="en-GB" dirty="0"/>
              <a:t>, file loading, filters. VR content is not assessed – this is covered in demo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See marksheet for all criteria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Stability tested  - can I make it crash?</a:t>
            </a:r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AA4C4-535E-CF74-70B1-187FC46F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1" t="-498" r="5601" b="-2445"/>
          <a:stretch/>
        </p:blipFill>
        <p:spPr>
          <a:xfrm>
            <a:off x="8820352" y="931177"/>
            <a:ext cx="3185218" cy="182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B92B7-4C6A-0D35-9341-16C7DBDDF8B7}"/>
              </a:ext>
            </a:extLst>
          </p:cNvPr>
          <p:cNvSpPr txBox="1"/>
          <p:nvPr/>
        </p:nvSpPr>
        <p:spPr>
          <a:xfrm>
            <a:off x="9153313" y="3791824"/>
            <a:ext cx="2852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implemented required features, does the code compile and run?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you used tools described in worksheets properly?</a:t>
            </a:r>
          </a:p>
        </p:txBody>
      </p:sp>
    </p:spTree>
    <p:extLst>
      <p:ext uri="{BB962C8B-B14F-4D97-AF65-F5344CB8AC3E}">
        <p14:creationId xmlns:p14="http://schemas.microsoft.com/office/powerpoint/2010/main" val="1159748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9E817-662E-9D5F-CD60-6607A108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6280-FCEB-BF2A-EC51-EA427CDD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0"/>
            <a:ext cx="12005569" cy="1325563"/>
          </a:xfrm>
        </p:spPr>
        <p:txBody>
          <a:bodyPr/>
          <a:lstStyle/>
          <a:p>
            <a:r>
              <a:rPr lang="en-GB" dirty="0"/>
              <a:t>Overall Aim: VR Application with interactive FS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847D-24F8-D96D-0D34-C44CFC2DD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37" y="1097981"/>
            <a:ext cx="8339258" cy="569710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Assessment 2: Demonstration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Installer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You can download, install, run your program on PC without Qt/VTK/</a:t>
            </a:r>
            <a:r>
              <a:rPr lang="en-GB" sz="1800" dirty="0" err="1"/>
              <a:t>OpenVR</a:t>
            </a:r>
            <a:r>
              <a:rPr lang="en-GB" sz="1800" dirty="0"/>
              <a:t>/examples installed.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Icons and shortcuts: Start menu links, desktop shortcut, shortcut for uninstaller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Uninstaller that 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Basic Functionality 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User interface looks good, is functional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You can start the VR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You can make changes in the GUI and these are reflected in the VR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You can stop the VR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VR Features (60%)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VTK Filters work on car parts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Can change properties of parts, add/remove parts, change filter status ‘live’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Virtual Environment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Animation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Efficient / effective implementation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sz="1800" dirty="0"/>
              <a:t>Own ideas</a:t>
            </a:r>
          </a:p>
          <a:p>
            <a:pPr marL="1828800" lvl="3" indent="-457200">
              <a:buFont typeface="+mj-lt"/>
              <a:buAutoNum type="alphaLcPeriod"/>
            </a:pPr>
            <a:endParaRPr lang="en-GB" dirty="0"/>
          </a:p>
          <a:p>
            <a:pPr marL="1828800" lvl="3" indent="-457200">
              <a:buFont typeface="+mj-lt"/>
              <a:buAutoNum type="alphaLcPeriod"/>
            </a:pPr>
            <a:endParaRPr lang="en-GB" dirty="0"/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4ECC-F312-DE38-54D4-F80C7A430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1" t="-498" r="5601" b="-2445"/>
          <a:stretch/>
        </p:blipFill>
        <p:spPr>
          <a:xfrm>
            <a:off x="8153937" y="931177"/>
            <a:ext cx="3851633" cy="221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DF25A-1643-D9BB-4AF6-161CA9F92C53}"/>
              </a:ext>
            </a:extLst>
          </p:cNvPr>
          <p:cNvSpPr txBox="1"/>
          <p:nvPr/>
        </p:nvSpPr>
        <p:spPr>
          <a:xfrm>
            <a:off x="9199614" y="3214516"/>
            <a:ext cx="2852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well does the final application work?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 of features added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59FC47A-7776-BEE1-245F-2D155DAD3ADD}"/>
              </a:ext>
            </a:extLst>
          </p:cNvPr>
          <p:cNvSpPr/>
          <p:nvPr/>
        </p:nvSpPr>
        <p:spPr>
          <a:xfrm>
            <a:off x="8363825" y="4882393"/>
            <a:ext cx="327170" cy="12898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6DC15E-5AE2-6A77-FD62-A7513E3CA442}"/>
              </a:ext>
            </a:extLst>
          </p:cNvPr>
          <p:cNvSpPr/>
          <p:nvPr/>
        </p:nvSpPr>
        <p:spPr>
          <a:xfrm>
            <a:off x="8363825" y="6283355"/>
            <a:ext cx="335560" cy="1111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8A789-C16A-CB22-5AFF-10A788E6EA81}"/>
              </a:ext>
            </a:extLst>
          </p:cNvPr>
          <p:cNvSpPr txBox="1"/>
          <p:nvPr/>
        </p:nvSpPr>
        <p:spPr>
          <a:xfrm>
            <a:off x="8699384" y="5322748"/>
            <a:ext cx="1017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70%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18619-E625-AA53-CCB4-7599F2301CD6}"/>
              </a:ext>
            </a:extLst>
          </p:cNvPr>
          <p:cNvSpPr txBox="1"/>
          <p:nvPr/>
        </p:nvSpPr>
        <p:spPr>
          <a:xfrm>
            <a:off x="8750970" y="6223516"/>
            <a:ext cx="1017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E2D05-49DC-D446-D4C5-77C32E7086CE}"/>
              </a:ext>
            </a:extLst>
          </p:cNvPr>
          <p:cNvSpPr txBox="1"/>
          <p:nvPr/>
        </p:nvSpPr>
        <p:spPr>
          <a:xfrm>
            <a:off x="9251109" y="5377279"/>
            <a:ext cx="219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The marks in this section will add up to more that 100%. If you do something interesting that isn’t suggested then this will compensate for other features you didn’t get working.</a:t>
            </a:r>
          </a:p>
        </p:txBody>
      </p:sp>
    </p:spTree>
    <p:extLst>
      <p:ext uri="{BB962C8B-B14F-4D97-AF65-F5344CB8AC3E}">
        <p14:creationId xmlns:p14="http://schemas.microsoft.com/office/powerpoint/2010/main" val="41487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121D34-8A7E-CAFB-5B7C-649A78511CB2}"/>
              </a:ext>
            </a:extLst>
          </p:cNvPr>
          <p:cNvSpPr/>
          <p:nvPr/>
        </p:nvSpPr>
        <p:spPr>
          <a:xfrm>
            <a:off x="182498" y="954884"/>
            <a:ext cx="2895600" cy="95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Functional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works!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D8984-79C3-20DD-5ED3-D7AFD354437A}"/>
              </a:ext>
            </a:extLst>
          </p:cNvPr>
          <p:cNvSpPr txBox="1"/>
          <p:nvPr/>
        </p:nvSpPr>
        <p:spPr>
          <a:xfrm>
            <a:off x="137547" y="85503"/>
            <a:ext cx="641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Demonstration – Installer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8FFAB-36F1-6303-9DBD-CD48FBD1A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57" r="62472"/>
          <a:stretch/>
        </p:blipFill>
        <p:spPr>
          <a:xfrm>
            <a:off x="4781992" y="2676140"/>
            <a:ext cx="2281521" cy="28625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8BAB53-0F7E-4367-E85F-53945BDC5EA1}"/>
              </a:ext>
            </a:extLst>
          </p:cNvPr>
          <p:cNvGrpSpPr/>
          <p:nvPr/>
        </p:nvGrpSpPr>
        <p:grpSpPr>
          <a:xfrm>
            <a:off x="4110179" y="828020"/>
            <a:ext cx="7899323" cy="1561440"/>
            <a:chOff x="0" y="4810785"/>
            <a:chExt cx="10531541" cy="2047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F04C6F-22C6-C3DD-D732-B3518189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10786"/>
              <a:ext cx="2632885" cy="204721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85EFF5-F57D-6820-8071-C4B5D1C0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8655" y="4810785"/>
              <a:ext cx="2632886" cy="20472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53165F-933C-A517-2ABE-ECDDCC88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2885" y="4810786"/>
              <a:ext cx="2632885" cy="20472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91E454-131F-41EE-83CF-7031957EE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5769" y="4810785"/>
              <a:ext cx="2632886" cy="2047214"/>
            </a:xfrm>
            <a:prstGeom prst="rect">
              <a:avLst/>
            </a:prstGeom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21ACE8-3A69-5C14-8083-655A7D7DA93A}"/>
              </a:ext>
            </a:extLst>
          </p:cNvPr>
          <p:cNvSpPr/>
          <p:nvPr/>
        </p:nvSpPr>
        <p:spPr>
          <a:xfrm>
            <a:off x="182498" y="2040728"/>
            <a:ext cx="2895600" cy="95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Appearance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Behaves like typical Windows installer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3E33425-9347-9D75-65CB-41780DB4B920}"/>
              </a:ext>
            </a:extLst>
          </p:cNvPr>
          <p:cNvSpPr/>
          <p:nvPr/>
        </p:nvSpPr>
        <p:spPr>
          <a:xfrm rot="19493209">
            <a:off x="3243443" y="2160733"/>
            <a:ext cx="768350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933E60-9C34-EA0A-6F9A-FC67DFBB6AF3}"/>
              </a:ext>
            </a:extLst>
          </p:cNvPr>
          <p:cNvSpPr txBox="1"/>
          <p:nvPr/>
        </p:nvSpPr>
        <p:spPr>
          <a:xfrm>
            <a:off x="5169003" y="458688"/>
            <a:ext cx="578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Typical “Good” installer interface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AD651D-55B5-70D8-93BF-20B3A08F4A4E}"/>
              </a:ext>
            </a:extLst>
          </p:cNvPr>
          <p:cNvSpPr/>
          <p:nvPr/>
        </p:nvSpPr>
        <p:spPr>
          <a:xfrm>
            <a:off x="153037" y="3126572"/>
            <a:ext cx="2895600" cy="95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Start Menu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Folder with relevant links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188E4A9-A3FC-1542-5D4E-B025DF1FFD1F}"/>
              </a:ext>
            </a:extLst>
          </p:cNvPr>
          <p:cNvSpPr/>
          <p:nvPr/>
        </p:nvSpPr>
        <p:spPr>
          <a:xfrm rot="20632086">
            <a:off x="3186321" y="3124210"/>
            <a:ext cx="1578925" cy="523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681F64-B613-A6A9-50B0-BDBDA5DED14D}"/>
              </a:ext>
            </a:extLst>
          </p:cNvPr>
          <p:cNvSpPr/>
          <p:nvPr/>
        </p:nvSpPr>
        <p:spPr>
          <a:xfrm>
            <a:off x="137547" y="4212416"/>
            <a:ext cx="2895600" cy="958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Uninstaller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Works – leaves no trace!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C6FD49-0E88-747B-82F0-E2EF0ADDC56F}"/>
              </a:ext>
            </a:extLst>
          </p:cNvPr>
          <p:cNvSpPr/>
          <p:nvPr/>
        </p:nvSpPr>
        <p:spPr>
          <a:xfrm>
            <a:off x="137547" y="5298260"/>
            <a:ext cx="2895600" cy="1254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Auxiliary Files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Documentation, CAD models (in Documents Folder)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413A3A6-DB4A-52E4-0FD7-202F1A5CAF12}"/>
              </a:ext>
            </a:extLst>
          </p:cNvPr>
          <p:cNvSpPr/>
          <p:nvPr/>
        </p:nvSpPr>
        <p:spPr>
          <a:xfrm>
            <a:off x="8767197" y="2915159"/>
            <a:ext cx="2895600" cy="1561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Standalone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Option for all libraries / DLLs to be installed!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just works after installation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B3364F-4F64-57E8-E027-FF3A457A41DA}"/>
              </a:ext>
            </a:extLst>
          </p:cNvPr>
          <p:cNvSpPr txBox="1"/>
          <p:nvPr/>
        </p:nvSpPr>
        <p:spPr>
          <a:xfrm>
            <a:off x="6410325" y="6384104"/>
            <a:ext cx="578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You will be asked to demonstrate all of this</a:t>
            </a:r>
          </a:p>
        </p:txBody>
      </p:sp>
    </p:spTree>
    <p:extLst>
      <p:ext uri="{BB962C8B-B14F-4D97-AF65-F5344CB8AC3E}">
        <p14:creationId xmlns:p14="http://schemas.microsoft.com/office/powerpoint/2010/main" val="2985709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1000-7B49-47A6-8C88-75E273F859C5}"/>
              </a:ext>
            </a:extLst>
          </p:cNvPr>
          <p:cNvSpPr/>
          <p:nvPr/>
        </p:nvSpPr>
        <p:spPr>
          <a:xfrm>
            <a:off x="4071983" y="3670300"/>
            <a:ext cx="2895600" cy="2686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VR Start / Stop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VR can be started / stopped / restarted?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Without crashing?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121D34-8A7E-CAFB-5B7C-649A78511CB2}"/>
              </a:ext>
            </a:extLst>
          </p:cNvPr>
          <p:cNvSpPr/>
          <p:nvPr/>
        </p:nvSpPr>
        <p:spPr>
          <a:xfrm>
            <a:off x="304800" y="1095375"/>
            <a:ext cx="28956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Widgets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Attractive and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Overall layout scales to different window size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44622A-FDF1-F309-E957-B730F5F297E0}"/>
              </a:ext>
            </a:extLst>
          </p:cNvPr>
          <p:cNvSpPr/>
          <p:nvPr/>
        </p:nvSpPr>
        <p:spPr>
          <a:xfrm>
            <a:off x="450850" y="3517900"/>
            <a:ext cx="2895600" cy="317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Live Model Editing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 changes to visualisation settings in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are reflected in VR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10E05-AE14-F634-C80C-64F8FF7BCD1A}"/>
              </a:ext>
            </a:extLst>
          </p:cNvPr>
          <p:cNvSpPr/>
          <p:nvPr/>
        </p:nvSpPr>
        <p:spPr>
          <a:xfrm>
            <a:off x="8393067" y="3114675"/>
            <a:ext cx="2895600" cy="357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Lack of bugs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Should be able to use any combination of settings / button clicks without it crashing or doing something unexpected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this to work is harder than you think!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D8984-79C3-20DD-5ED3-D7AFD354437A}"/>
              </a:ext>
            </a:extLst>
          </p:cNvPr>
          <p:cNvSpPr txBox="1"/>
          <p:nvPr/>
        </p:nvSpPr>
        <p:spPr>
          <a:xfrm>
            <a:off x="139700" y="165100"/>
            <a:ext cx="641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Demonstration – GUI</a:t>
            </a:r>
          </a:p>
        </p:txBody>
      </p:sp>
      <p:pic>
        <p:nvPicPr>
          <p:cNvPr id="2050" name="Picture 2" descr="Qt Tutorials For Beginners - QColorDialog Example">
            <a:extLst>
              <a:ext uri="{FF2B5EF4-FFF2-40B4-BE49-F238E27FC236}">
                <a16:creationId xmlns:a16="http://schemas.microsoft.com/office/drawing/2014/main" id="{3BAC21DB-42A8-ADF8-DF73-65699264C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83" y="403623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9B6E4-20D4-BF8C-D8CE-B0FB72F3FFAA}"/>
              </a:ext>
            </a:extLst>
          </p:cNvPr>
          <p:cNvSpPr txBox="1"/>
          <p:nvPr/>
        </p:nvSpPr>
        <p:spPr>
          <a:xfrm>
            <a:off x="4038600" y="2371161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e.g. </a:t>
            </a:r>
            <a:r>
              <a:rPr lang="en-GB" sz="1400" i="1" dirty="0" err="1"/>
              <a:t>ColorPicker</a:t>
            </a:r>
            <a:r>
              <a:rPr lang="en-GB" sz="1400" i="1" dirty="0"/>
              <a:t> rather than R,G,B numbers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688D12B-C714-EFA4-3906-6B69F1D0F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69771"/>
            <a:ext cx="3679734" cy="24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3F0E0-C2F4-20E6-5A99-FD8EB754EC0A}"/>
              </a:ext>
            </a:extLst>
          </p:cNvPr>
          <p:cNvSpPr txBox="1"/>
          <p:nvPr/>
        </p:nvSpPr>
        <p:spPr>
          <a:xfrm>
            <a:off x="8205833" y="2642906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Toolbars, icons, </a:t>
            </a:r>
            <a:r>
              <a:rPr lang="en-GB" sz="1400" i="1" dirty="0" err="1"/>
              <a:t>menubars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4259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1000-7B49-47A6-8C88-75E273F859C5}"/>
              </a:ext>
            </a:extLst>
          </p:cNvPr>
          <p:cNvSpPr/>
          <p:nvPr/>
        </p:nvSpPr>
        <p:spPr>
          <a:xfrm>
            <a:off x="3749675" y="939800"/>
            <a:ext cx="2895600" cy="317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Virtual Environment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 model just floats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floor (that corresponds to real floor position) would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Walls/scenery (</a:t>
            </a:r>
            <a:r>
              <a:rPr lang="en-GB" dirty="0" err="1"/>
              <a:t>vtkSkyBox</a:t>
            </a:r>
            <a:r>
              <a:rPr lang="en-GB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121D34-8A7E-CAFB-5B7C-649A78511CB2}"/>
              </a:ext>
            </a:extLst>
          </p:cNvPr>
          <p:cNvSpPr/>
          <p:nvPr/>
        </p:nvSpPr>
        <p:spPr>
          <a:xfrm>
            <a:off x="397934" y="939800"/>
            <a:ext cx="2895600" cy="317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Filters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Mechanism for enabling filters on model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2x filters, any combination, any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Seamlessly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44622A-FDF1-F309-E957-B730F5F297E0}"/>
              </a:ext>
            </a:extLst>
          </p:cNvPr>
          <p:cNvSpPr/>
          <p:nvPr/>
        </p:nvSpPr>
        <p:spPr>
          <a:xfrm>
            <a:off x="470959" y="4273550"/>
            <a:ext cx="2895600" cy="243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Model Editing from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Menus / dialogs, etc to enable/disable all these features from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Any combination, no crashing!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94DA4A-469B-657B-E773-DF0B15AFDA66}"/>
              </a:ext>
            </a:extLst>
          </p:cNvPr>
          <p:cNvSpPr/>
          <p:nvPr/>
        </p:nvSpPr>
        <p:spPr>
          <a:xfrm>
            <a:off x="3749675" y="4371975"/>
            <a:ext cx="2895600" cy="2339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Animating Model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model to rotate,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explode (parts move away from each other into distance?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what you can do</a:t>
            </a:r>
          </a:p>
          <a:p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10E05-AE14-F634-C80C-64F8FF7BCD1A}"/>
              </a:ext>
            </a:extLst>
          </p:cNvPr>
          <p:cNvSpPr/>
          <p:nvPr/>
        </p:nvSpPr>
        <p:spPr>
          <a:xfrm>
            <a:off x="7167033" y="304800"/>
            <a:ext cx="4504267" cy="2341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Own Ideas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title suggests!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concept already put forward is to overlay “simulation” data – e.g. airflow over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could be made up data, could come from an actual simulation (if you want to look at CFD – see </a:t>
            </a:r>
            <a:r>
              <a:rPr lang="en-GB" dirty="0" err="1"/>
              <a:t>OpenFOAM</a:t>
            </a:r>
            <a:r>
              <a:rPr lang="en-GB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D8984-79C3-20DD-5ED3-D7AFD354437A}"/>
              </a:ext>
            </a:extLst>
          </p:cNvPr>
          <p:cNvSpPr txBox="1"/>
          <p:nvPr/>
        </p:nvSpPr>
        <p:spPr>
          <a:xfrm>
            <a:off x="231775" y="159405"/>
            <a:ext cx="641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Demonstration – VR Features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9A6A5D-FC39-B65E-C39D-52301949889E}"/>
              </a:ext>
            </a:extLst>
          </p:cNvPr>
          <p:cNvSpPr/>
          <p:nvPr/>
        </p:nvSpPr>
        <p:spPr>
          <a:xfrm>
            <a:off x="9124258" y="2740025"/>
            <a:ext cx="2895599" cy="18319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2876D8-6A36-9232-2BB1-118D864D80C0}"/>
              </a:ext>
            </a:extLst>
          </p:cNvPr>
          <p:cNvSpPr/>
          <p:nvPr/>
        </p:nvSpPr>
        <p:spPr>
          <a:xfrm>
            <a:off x="7028391" y="4646612"/>
            <a:ext cx="2895599" cy="183197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DF213-9725-16A1-6164-474D5092973A}"/>
              </a:ext>
            </a:extLst>
          </p:cNvPr>
          <p:cNvSpPr txBox="1"/>
          <p:nvPr/>
        </p:nvSpPr>
        <p:spPr>
          <a:xfrm>
            <a:off x="7167033" y="6478587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https://examples.vtk.org/site/Cxx/Rendering/PBR_Skybox/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624C7-B4D3-905D-BAE8-C280485790A7}"/>
              </a:ext>
            </a:extLst>
          </p:cNvPr>
          <p:cNvSpPr txBox="1"/>
          <p:nvPr/>
        </p:nvSpPr>
        <p:spPr>
          <a:xfrm>
            <a:off x="9900319" y="4580624"/>
            <a:ext cx="4828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https://www.openfoam.com/</a:t>
            </a:r>
          </a:p>
        </p:txBody>
      </p:sp>
    </p:spTree>
    <p:extLst>
      <p:ext uri="{BB962C8B-B14F-4D97-AF65-F5344CB8AC3E}">
        <p14:creationId xmlns:p14="http://schemas.microsoft.com/office/powerpoint/2010/main" val="1349693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7F36-4C22-06A5-C958-F23461BE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04FA-6665-E574-BF29-81005734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0" y="0"/>
            <a:ext cx="12005569" cy="1325563"/>
          </a:xfrm>
        </p:spPr>
        <p:txBody>
          <a:bodyPr/>
          <a:lstStyle/>
          <a:p>
            <a:r>
              <a:rPr lang="en-GB" dirty="0"/>
              <a:t>Viva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A00B2-2A91-75B1-5BBF-63E0B1EC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737" y="1097981"/>
            <a:ext cx="8339258" cy="5697102"/>
          </a:xfrm>
        </p:spPr>
        <p:txBody>
          <a:bodyPr>
            <a:normAutofit/>
          </a:bodyPr>
          <a:lstStyle/>
          <a:p>
            <a:r>
              <a:rPr lang="en-GB" dirty="0"/>
              <a:t>Assessment 2: Demonstration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Technical questions across 4 topics: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C++ and OOP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Git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Building software: Compilers, libraries, Visual Studio, </a:t>
            </a:r>
            <a:r>
              <a:rPr lang="en-GB" dirty="0" err="1"/>
              <a:t>Cmake</a:t>
            </a:r>
            <a:endParaRPr lang="en-GB" dirty="0"/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Qt &amp; VTK</a:t>
            </a:r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  <a:p>
            <a:pPr marL="914400" lvl="1" indent="-457200">
              <a:buFont typeface="+mj-lt"/>
              <a:buAutoNum type="alphaLcPeriod"/>
            </a:pPr>
            <a:r>
              <a:rPr lang="en-GB" dirty="0"/>
              <a:t>Your contribution to group: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Explain what you contributed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Ability to explain how/why you implemented your features the way you did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Technical understanding of what you did.</a:t>
            </a:r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  <a:p>
            <a:pPr marL="1828800" lvl="3" indent="-457200">
              <a:buFont typeface="+mj-lt"/>
              <a:buAutoNum type="alphaLcPeriod"/>
            </a:pPr>
            <a:endParaRPr lang="en-GB" dirty="0"/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  <a:p>
            <a:pPr marL="1371600" lvl="2" indent="-457200">
              <a:buFont typeface="+mj-lt"/>
              <a:buAutoNum type="alphaL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76745-A498-B2A1-CFED-755616466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1" t="-498" r="5601" b="-2445"/>
          <a:stretch/>
        </p:blipFill>
        <p:spPr>
          <a:xfrm>
            <a:off x="8153937" y="931177"/>
            <a:ext cx="3851633" cy="221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682D3-31DC-889F-C01C-BBF903137445}"/>
              </a:ext>
            </a:extLst>
          </p:cNvPr>
          <p:cNvSpPr txBox="1"/>
          <p:nvPr/>
        </p:nvSpPr>
        <p:spPr>
          <a:xfrm>
            <a:off x="9199614" y="3214516"/>
            <a:ext cx="2852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well does the final application work?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Quality of features added</a:t>
            </a: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229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EA4-02DD-1645-7663-66A3B7A5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/>
              <a:t>Cross Platform GUI Libraries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34AD-4B5D-B4E4-DEE9-FDCA1086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0374"/>
            <a:ext cx="6710515" cy="570762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Allow Windows, menus, etc to be created like Win32</a:t>
            </a:r>
          </a:p>
          <a:p>
            <a:endParaRPr lang="en-GB" dirty="0"/>
          </a:p>
          <a:p>
            <a:r>
              <a:rPr lang="en-GB" dirty="0"/>
              <a:t>Are not specific to one OS</a:t>
            </a:r>
          </a:p>
          <a:p>
            <a:pPr lvl="1"/>
            <a:r>
              <a:rPr lang="en-GB" dirty="0"/>
              <a:t>Same code compiles on many OS – type of abstraction layer</a:t>
            </a:r>
          </a:p>
          <a:p>
            <a:pPr lvl="1"/>
            <a:r>
              <a:rPr lang="en-GB" dirty="0"/>
              <a:t>Library handles translation to the native API of the target OS, </a:t>
            </a:r>
            <a:r>
              <a:rPr lang="en-GB" dirty="0" err="1"/>
              <a:t>e.g</a:t>
            </a:r>
            <a:r>
              <a:rPr lang="en-GB" dirty="0"/>
              <a:t> Win32</a:t>
            </a:r>
          </a:p>
          <a:p>
            <a:pPr lvl="1"/>
            <a:endParaRPr lang="en-GB" dirty="0"/>
          </a:p>
          <a:p>
            <a:r>
              <a:rPr lang="en-GB" dirty="0"/>
              <a:t>Usually designed to be easy to use</a:t>
            </a:r>
          </a:p>
          <a:p>
            <a:pPr lvl="1"/>
            <a:r>
              <a:rPr lang="en-GB" dirty="0"/>
              <a:t>Draw the GUI</a:t>
            </a:r>
          </a:p>
          <a:p>
            <a:pPr lvl="1"/>
            <a:r>
              <a:rPr lang="en-GB" dirty="0"/>
              <a:t>Template code created automatically</a:t>
            </a:r>
          </a:p>
          <a:p>
            <a:pPr lvl="1"/>
            <a:r>
              <a:rPr lang="en-GB" dirty="0"/>
              <a:t>Fill in the gaps to get the behaviour you want</a:t>
            </a:r>
          </a:p>
          <a:p>
            <a:pPr lvl="1"/>
            <a:endParaRPr lang="en-GB" dirty="0"/>
          </a:p>
          <a:p>
            <a:r>
              <a:rPr lang="en-GB" dirty="0"/>
              <a:t>Qt one of the most common</a:t>
            </a:r>
          </a:p>
          <a:p>
            <a:pPr lvl="1"/>
            <a:r>
              <a:rPr lang="en-GB" dirty="0"/>
              <a:t>Used by </a:t>
            </a:r>
            <a:r>
              <a:rPr lang="en-GB" dirty="0" err="1"/>
              <a:t>AutoDesk</a:t>
            </a:r>
            <a:r>
              <a:rPr lang="en-GB" dirty="0"/>
              <a:t>, Adobe</a:t>
            </a:r>
          </a:p>
          <a:p>
            <a:pPr lvl="1"/>
            <a:r>
              <a:rPr lang="en-GB" dirty="0"/>
              <a:t>Others include GTK (Firefox, LibreOffice), </a:t>
            </a:r>
            <a:r>
              <a:rPr lang="en-GB" dirty="0" err="1"/>
              <a:t>WxWidgets</a:t>
            </a:r>
            <a:r>
              <a:rPr lang="en-GB" dirty="0"/>
              <a:t> (Code::Blocks, </a:t>
            </a:r>
            <a:r>
              <a:rPr lang="en-GB" dirty="0" err="1"/>
              <a:t>KiCAD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r>
              <a:rPr lang="en-GB" dirty="0"/>
              <a:t>We use Qt because:</a:t>
            </a:r>
          </a:p>
          <a:p>
            <a:pPr lvl="1"/>
            <a:r>
              <a:rPr lang="en-GB" dirty="0"/>
              <a:t>Ease of use</a:t>
            </a:r>
          </a:p>
          <a:p>
            <a:pPr lvl="1"/>
            <a:r>
              <a:rPr lang="en-GB" dirty="0"/>
              <a:t>VTK designed to interface to Qt</a:t>
            </a:r>
          </a:p>
          <a:p>
            <a:pPr lvl="1"/>
            <a:r>
              <a:rPr lang="en-GB" dirty="0"/>
              <a:t>C++ based</a:t>
            </a:r>
          </a:p>
          <a:p>
            <a:pPr lvl="1"/>
            <a:endParaRPr lang="en-GB" dirty="0"/>
          </a:p>
        </p:txBody>
      </p:sp>
      <p:pic>
        <p:nvPicPr>
          <p:cNvPr id="2050" name="Picture 2" descr="ParaView - Wikipedia">
            <a:extLst>
              <a:ext uri="{FF2B5EF4-FFF2-40B4-BE49-F238E27FC236}">
                <a16:creationId xmlns:a16="http://schemas.microsoft.com/office/drawing/2014/main" id="{F4F0E1E2-CBBB-A293-4981-3F5919B5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8256"/>
            <a:ext cx="4239408" cy="227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qt">
            <a:extLst>
              <a:ext uri="{FF2B5EF4-FFF2-40B4-BE49-F238E27FC236}">
                <a16:creationId xmlns:a16="http://schemas.microsoft.com/office/drawing/2014/main" id="{B911DEE4-2F8D-F36F-5879-E19BEE9D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83" y="2330245"/>
            <a:ext cx="809395" cy="59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LibreOffice? | Digital Trends">
            <a:extLst>
              <a:ext uri="{FF2B5EF4-FFF2-40B4-BE49-F238E27FC236}">
                <a16:creationId xmlns:a16="http://schemas.microsoft.com/office/drawing/2014/main" id="{1045A54B-6BCA-6FF6-59B9-45C20A3EB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13" y="2347241"/>
            <a:ext cx="3138036" cy="20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ing GTK Layouts | by Erik ...">
            <a:extLst>
              <a:ext uri="{FF2B5EF4-FFF2-40B4-BE49-F238E27FC236}">
                <a16:creationId xmlns:a16="http://schemas.microsoft.com/office/drawing/2014/main" id="{7EBCC7D2-C168-F9DF-3DA8-EA6D9601A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13" y="3282290"/>
            <a:ext cx="1353967" cy="65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s - wxWidgets">
            <a:extLst>
              <a:ext uri="{FF2B5EF4-FFF2-40B4-BE49-F238E27FC236}">
                <a16:creationId xmlns:a16="http://schemas.microsoft.com/office/drawing/2014/main" id="{C4E9E54F-78B4-04BD-7444-13845EC35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054" y="5145194"/>
            <a:ext cx="1353967" cy="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iCad software gets the CERN treatment ...">
            <a:extLst>
              <a:ext uri="{FF2B5EF4-FFF2-40B4-BE49-F238E27FC236}">
                <a16:creationId xmlns:a16="http://schemas.microsoft.com/office/drawing/2014/main" id="{143306E6-F41C-2FB3-3BAD-3C487356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813" y="4493984"/>
            <a:ext cx="3428999" cy="22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21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 Points</a:t>
            </a:r>
          </a:p>
        </p:txBody>
      </p:sp>
    </p:spTree>
    <p:extLst>
      <p:ext uri="{BB962C8B-B14F-4D97-AF65-F5344CB8AC3E}">
        <p14:creationId xmlns:p14="http://schemas.microsoft.com/office/powerpoint/2010/main" val="3728050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859A-D1D6-2099-D332-1776EF82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27000"/>
            <a:ext cx="10515600" cy="1325563"/>
          </a:xfrm>
        </p:spPr>
        <p:txBody>
          <a:bodyPr/>
          <a:lstStyle/>
          <a:p>
            <a:r>
              <a:rPr lang="en-GB" dirty="0"/>
              <a:t>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FD28-2589-5E36-4897-87530BC07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77975"/>
            <a:ext cx="11410950" cy="4927600"/>
          </a:xfrm>
        </p:spPr>
        <p:txBody>
          <a:bodyPr>
            <a:normAutofit/>
          </a:bodyPr>
          <a:lstStyle/>
          <a:p>
            <a:r>
              <a:rPr lang="en-GB" dirty="0"/>
              <a:t>Start the group work as soon as you can!</a:t>
            </a:r>
          </a:p>
          <a:p>
            <a:endParaRPr lang="en-GB" dirty="0"/>
          </a:p>
          <a:p>
            <a:r>
              <a:rPr lang="en-GB" dirty="0"/>
              <a:t>You should have the beginnings of the group work before the end of the next project week:</a:t>
            </a:r>
          </a:p>
          <a:p>
            <a:pPr lvl="1"/>
            <a:r>
              <a:rPr lang="en-GB" dirty="0"/>
              <a:t>A working GUI code base in the group repository</a:t>
            </a:r>
          </a:p>
          <a:p>
            <a:pPr lvl="1"/>
            <a:r>
              <a:rPr lang="en-GB" dirty="0"/>
              <a:t>All group members understand what you are aiming for</a:t>
            </a:r>
          </a:p>
          <a:p>
            <a:pPr lvl="1"/>
            <a:r>
              <a:rPr lang="en-GB" dirty="0"/>
              <a:t>All group members understand what they are responsible for implementing</a:t>
            </a:r>
          </a:p>
          <a:p>
            <a:pPr lvl="1"/>
            <a:endParaRPr lang="en-GB" dirty="0"/>
          </a:p>
          <a:p>
            <a:r>
              <a:rPr lang="en-GB" dirty="0"/>
              <a:t>Use the output from individual worksheets as the starting point.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97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EE1F-161F-3888-F982-7452EF2E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942D-56F5-CC95-F8BE-EBCC8CAC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27000"/>
            <a:ext cx="10515600" cy="1325563"/>
          </a:xfrm>
        </p:spPr>
        <p:txBody>
          <a:bodyPr/>
          <a:lstStyle/>
          <a:p>
            <a:r>
              <a:rPr lang="en-GB" dirty="0"/>
              <a:t>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A997-171B-7A88-FE4B-E26A25C3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77975"/>
            <a:ext cx="11410950" cy="4927600"/>
          </a:xfrm>
        </p:spPr>
        <p:txBody>
          <a:bodyPr>
            <a:normAutofit/>
          </a:bodyPr>
          <a:lstStyle/>
          <a:p>
            <a:r>
              <a:rPr lang="en-GB" dirty="0"/>
              <a:t>You need to attend the lab sessions, every day. </a:t>
            </a:r>
          </a:p>
          <a:p>
            <a:pPr lvl="1"/>
            <a:r>
              <a:rPr lang="en-GB" dirty="0"/>
              <a:t>It causes problems for the group if you don’t.</a:t>
            </a:r>
          </a:p>
          <a:p>
            <a:pPr lvl="1"/>
            <a:r>
              <a:rPr lang="en-GB" dirty="0"/>
              <a:t>You can’t get support if you aren’t there.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You should ideally start the group work together (i.e. finish the worksheets at about the same time)</a:t>
            </a:r>
          </a:p>
          <a:p>
            <a:pPr lvl="1"/>
            <a:r>
              <a:rPr lang="en-GB" dirty="0"/>
              <a:t>If this isn’t the case (very wide range of abilities), let me know.</a:t>
            </a:r>
          </a:p>
          <a:p>
            <a:pPr lvl="1"/>
            <a:r>
              <a:rPr lang="en-GB" dirty="0"/>
              <a:t>Need to plan the group work so that everyone can contribute</a:t>
            </a:r>
          </a:p>
          <a:p>
            <a:pPr lvl="1"/>
            <a:r>
              <a:rPr lang="en-GB" dirty="0"/>
              <a:t>Need to avoid the strongest group member doing all the obvious/easy things.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52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Creating a user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CFB5B-C75B-1081-51C0-1EA72475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1" y="1131084"/>
            <a:ext cx="6894485" cy="4546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75DFF-89BC-BB17-E475-F832BC20947A}"/>
              </a:ext>
            </a:extLst>
          </p:cNvPr>
          <p:cNvSpPr txBox="1"/>
          <p:nvPr/>
        </p:nvSpPr>
        <p:spPr>
          <a:xfrm>
            <a:off x="-391402" y="5608473"/>
            <a:ext cx="8963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Qt Creator Application</a:t>
            </a:r>
          </a:p>
          <a:p>
            <a:pPr algn="ctr"/>
            <a:endParaRPr lang="en-GB" dirty="0"/>
          </a:p>
          <a:p>
            <a:pPr algn="ctr"/>
            <a:r>
              <a:rPr lang="en-GB" i="1" dirty="0"/>
              <a:t>Create GUI, save, it will create templates</a:t>
            </a:r>
          </a:p>
          <a:p>
            <a:pPr algn="ctr"/>
            <a:r>
              <a:rPr lang="en-GB" i="1" dirty="0"/>
              <a:t>These are added to your CMake Project – Qt can also create the CMakeLists.txt for you</a:t>
            </a:r>
          </a:p>
        </p:txBody>
      </p:sp>
      <p:pic>
        <p:nvPicPr>
          <p:cNvPr id="9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FAE135AA-E8C2-C713-5AC6-66E1FFBB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014" y="126081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FE2CE-2ED0-27ED-5169-F1CDBFACB626}"/>
              </a:ext>
            </a:extLst>
          </p:cNvPr>
          <p:cNvSpPr txBox="1"/>
          <p:nvPr/>
        </p:nvSpPr>
        <p:spPr>
          <a:xfrm>
            <a:off x="9219174" y="1232097"/>
            <a:ext cx="18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MainWindow.ui</a:t>
            </a:r>
            <a:endParaRPr lang="en-GB" dirty="0"/>
          </a:p>
        </p:txBody>
      </p:sp>
      <p:pic>
        <p:nvPicPr>
          <p:cNvPr id="11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08C815D0-0FDA-B12C-73A2-D1912B23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616" y="1999727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101C0B-6AF1-4819-EC1B-0CDF7B99F428}"/>
              </a:ext>
            </a:extLst>
          </p:cNvPr>
          <p:cNvSpPr txBox="1"/>
          <p:nvPr/>
        </p:nvSpPr>
        <p:spPr>
          <a:xfrm>
            <a:off x="9219175" y="3129208"/>
            <a:ext cx="187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MainWindow.cpp</a:t>
            </a:r>
          </a:p>
        </p:txBody>
      </p:sp>
      <p:pic>
        <p:nvPicPr>
          <p:cNvPr id="13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C729D2B8-8C9F-522A-B5AD-B509BF9A5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6" y="3614086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C2C5F0-F395-1342-517A-4EE4588DAF42}"/>
              </a:ext>
            </a:extLst>
          </p:cNvPr>
          <p:cNvSpPr txBox="1"/>
          <p:nvPr/>
        </p:nvSpPr>
        <p:spPr>
          <a:xfrm>
            <a:off x="9241994" y="4811605"/>
            <a:ext cx="18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MainWindow.h</a:t>
            </a:r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6C2FA4-90E8-CC89-D5B5-2729BAD320C8}"/>
              </a:ext>
            </a:extLst>
          </p:cNvPr>
          <p:cNvSpPr/>
          <p:nvPr/>
        </p:nvSpPr>
        <p:spPr>
          <a:xfrm rot="20115561">
            <a:off x="7748183" y="901441"/>
            <a:ext cx="1383844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105721-9C86-9476-37C0-0FFC56689C21}"/>
              </a:ext>
            </a:extLst>
          </p:cNvPr>
          <p:cNvSpPr/>
          <p:nvPr/>
        </p:nvSpPr>
        <p:spPr>
          <a:xfrm rot="1110582">
            <a:off x="7618296" y="3977160"/>
            <a:ext cx="1383844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618AA62-D2A6-B5B8-37F2-BEBC36EECAB0}"/>
              </a:ext>
            </a:extLst>
          </p:cNvPr>
          <p:cNvSpPr/>
          <p:nvPr/>
        </p:nvSpPr>
        <p:spPr>
          <a:xfrm>
            <a:off x="7724933" y="2419337"/>
            <a:ext cx="1383844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FAC356-17E9-B4E5-FD17-5D83EA38F01B}"/>
              </a:ext>
            </a:extLst>
          </p:cNvPr>
          <p:cNvSpPr/>
          <p:nvPr/>
        </p:nvSpPr>
        <p:spPr>
          <a:xfrm rot="1110582">
            <a:off x="7545225" y="5448076"/>
            <a:ext cx="1383844" cy="459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76DED00E-F843-071C-A949-74FD1378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10" y="5296484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FD329-B9F2-F6F4-41CC-569678A2E342}"/>
              </a:ext>
            </a:extLst>
          </p:cNvPr>
          <p:cNvSpPr txBox="1"/>
          <p:nvPr/>
        </p:nvSpPr>
        <p:spPr>
          <a:xfrm>
            <a:off x="9257568" y="6494003"/>
            <a:ext cx="181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CMakeLists.txt</a:t>
            </a:r>
          </a:p>
        </p:txBody>
      </p:sp>
      <p:pic>
        <p:nvPicPr>
          <p:cNvPr id="6" name="Picture 2" descr="New File Simple Clip Art at Clker.com - vector clip art online, royalty  free &amp; public domain">
            <a:extLst>
              <a:ext uri="{FF2B5EF4-FFF2-40B4-BE49-F238E27FC236}">
                <a16:creationId xmlns:a16="http://schemas.microsoft.com/office/drawing/2014/main" id="{E7EA3C7E-81CC-1CA1-0F36-4BEABA52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85" y="2016383"/>
            <a:ext cx="811164" cy="109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2CD4F-6D3C-CE27-34D8-909FB14E7307}"/>
              </a:ext>
            </a:extLst>
          </p:cNvPr>
          <p:cNvSpPr txBox="1"/>
          <p:nvPr/>
        </p:nvSpPr>
        <p:spPr>
          <a:xfrm>
            <a:off x="10705644" y="3145864"/>
            <a:ext cx="187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Main.cpp</a:t>
            </a:r>
          </a:p>
        </p:txBody>
      </p:sp>
    </p:spTree>
    <p:extLst>
      <p:ext uri="{BB962C8B-B14F-4D97-AF65-F5344CB8AC3E}">
        <p14:creationId xmlns:p14="http://schemas.microsoft.com/office/powerpoint/2010/main" val="142846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9EA4-02DD-1645-7663-66A3B7A58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62197"/>
          </a:xfrm>
        </p:spPr>
        <p:txBody>
          <a:bodyPr/>
          <a:lstStyle/>
          <a:p>
            <a:r>
              <a:rPr lang="en-GB" dirty="0"/>
              <a:t>Using Qt -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34AD-4B5D-B4E4-DEE9-FDCA1086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29148"/>
            <a:ext cx="6352670" cy="5928852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Create project in Qt Creator</a:t>
            </a:r>
          </a:p>
          <a:p>
            <a:pPr lvl="1"/>
            <a:r>
              <a:rPr lang="en-GB" dirty="0"/>
              <a:t>This generates source files</a:t>
            </a:r>
          </a:p>
          <a:p>
            <a:pPr lvl="2"/>
            <a:r>
              <a:rPr lang="en-GB" dirty="0"/>
              <a:t>Main.cpp</a:t>
            </a:r>
          </a:p>
          <a:p>
            <a:pPr lvl="2"/>
            <a:r>
              <a:rPr lang="en-GB" dirty="0"/>
              <a:t>MainWindow.cpp</a:t>
            </a:r>
          </a:p>
          <a:p>
            <a:pPr lvl="2"/>
            <a:r>
              <a:rPr lang="en-GB" dirty="0" err="1"/>
              <a:t>MainWindow.h</a:t>
            </a:r>
            <a:endParaRPr lang="en-GB" dirty="0"/>
          </a:p>
          <a:p>
            <a:pPr lvl="2"/>
            <a:r>
              <a:rPr lang="en-GB" dirty="0" err="1"/>
              <a:t>MainWindow.ui</a:t>
            </a:r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Draw application in Qt Creator and save</a:t>
            </a:r>
          </a:p>
          <a:p>
            <a:endParaRPr lang="en-GB" dirty="0"/>
          </a:p>
          <a:p>
            <a:r>
              <a:rPr lang="en-GB" dirty="0"/>
              <a:t>Create a </a:t>
            </a:r>
            <a:r>
              <a:rPr lang="en-GB" dirty="0" err="1"/>
              <a:t>CMakeLists</a:t>
            </a:r>
            <a:r>
              <a:rPr lang="en-GB" dirty="0"/>
              <a:t> for your application</a:t>
            </a:r>
          </a:p>
          <a:p>
            <a:pPr lvl="1"/>
            <a:r>
              <a:rPr lang="en-GB" dirty="0"/>
              <a:t>Need to add all of files above</a:t>
            </a:r>
          </a:p>
          <a:p>
            <a:pPr lvl="1"/>
            <a:r>
              <a:rPr lang="en-GB" dirty="0"/>
              <a:t>+ some specific lines to include Qt library</a:t>
            </a:r>
          </a:p>
          <a:p>
            <a:pPr lvl="1"/>
            <a:endParaRPr lang="en-GB" dirty="0"/>
          </a:p>
          <a:p>
            <a:r>
              <a:rPr lang="en-GB" dirty="0"/>
              <a:t>Create a Visual Studio project using </a:t>
            </a:r>
            <a:r>
              <a:rPr lang="en-GB" dirty="0" err="1"/>
              <a:t>Cmake</a:t>
            </a:r>
            <a:endParaRPr lang="en-GB" dirty="0"/>
          </a:p>
          <a:p>
            <a:endParaRPr lang="en-GB" dirty="0"/>
          </a:p>
          <a:p>
            <a:r>
              <a:rPr lang="en-GB" dirty="0"/>
              <a:t>Use Visual Studio to edit code, return to Qt creator to add to / edit user interface</a:t>
            </a:r>
          </a:p>
          <a:p>
            <a:endParaRPr lang="en-GB" dirty="0"/>
          </a:p>
          <a:p>
            <a:r>
              <a:rPr lang="en-GB" dirty="0"/>
              <a:t>This is the suggested process as VS better for code editing/debugging</a:t>
            </a:r>
          </a:p>
          <a:p>
            <a:pPr lvl="1"/>
            <a:r>
              <a:rPr lang="en-GB" dirty="0"/>
              <a:t>You can edit UI and code using Qt creator if you choose</a:t>
            </a:r>
          </a:p>
          <a:p>
            <a:pPr lvl="1"/>
            <a:endParaRPr lang="en-GB" dirty="0"/>
          </a:p>
          <a:p>
            <a:r>
              <a:rPr lang="en-GB" dirty="0"/>
              <a:t>There is a more advanced version of Qt creator for other types of application (Qt Designer / Qt Design Studio) – don’t use this.</a:t>
            </a:r>
          </a:p>
          <a:p>
            <a:pPr lvl="1"/>
            <a:endParaRPr lang="en-GB" dirty="0"/>
          </a:p>
        </p:txBody>
      </p:sp>
      <p:pic>
        <p:nvPicPr>
          <p:cNvPr id="4" name="Picture 2" descr="Image result for qt">
            <a:extLst>
              <a:ext uri="{FF2B5EF4-FFF2-40B4-BE49-F238E27FC236}">
                <a16:creationId xmlns:a16="http://schemas.microsoft.com/office/drawing/2014/main" id="{B911DEE4-2F8D-F36F-5879-E19BEE9D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394" y="1270879"/>
            <a:ext cx="1175722" cy="86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3ECE91-0F8C-DE15-835B-02117C6AA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08" y="115185"/>
            <a:ext cx="3779616" cy="199383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E57899A-B792-2ECD-30EE-9147786074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5" y="2173712"/>
            <a:ext cx="3200401" cy="2309797"/>
          </a:xfrm>
          <a:prstGeom prst="rect">
            <a:avLst/>
          </a:prstGeom>
        </p:spPr>
      </p:pic>
      <p:pic>
        <p:nvPicPr>
          <p:cNvPr id="12" name="Picture 11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DF6E54D8-DA81-21ED-083F-1C1BD51D3E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956" y="4548202"/>
            <a:ext cx="4025043" cy="2175245"/>
          </a:xfrm>
          <a:prstGeom prst="rect">
            <a:avLst/>
          </a:prstGeom>
        </p:spPr>
      </p:pic>
      <p:pic>
        <p:nvPicPr>
          <p:cNvPr id="13" name="Picture 2" descr="Microsoft launches Visual Studio Online public preview and ML.NET 1.4 |  VentureBeat">
            <a:extLst>
              <a:ext uri="{FF2B5EF4-FFF2-40B4-BE49-F238E27FC236}">
                <a16:creationId xmlns:a16="http://schemas.microsoft.com/office/drawing/2014/main" id="{D017C96F-7F8D-368B-18FC-26FAEFB7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951" y="5109149"/>
            <a:ext cx="1451930" cy="7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MAKE">
            <a:extLst>
              <a:ext uri="{FF2B5EF4-FFF2-40B4-BE49-F238E27FC236}">
                <a16:creationId xmlns:a16="http://schemas.microsoft.com/office/drawing/2014/main" id="{C2624759-3C6D-B4EE-62FA-257A6676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832" y="3981659"/>
            <a:ext cx="1466444" cy="5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29F8C56-71A6-F03F-4650-A643C313805E}"/>
              </a:ext>
            </a:extLst>
          </p:cNvPr>
          <p:cNvSpPr/>
          <p:nvPr/>
        </p:nvSpPr>
        <p:spPr>
          <a:xfrm rot="2461420">
            <a:off x="6529045" y="1831587"/>
            <a:ext cx="614514" cy="506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C53824D-9D3C-FFB8-53E1-015633D2F970}"/>
              </a:ext>
            </a:extLst>
          </p:cNvPr>
          <p:cNvSpPr/>
          <p:nvPr/>
        </p:nvSpPr>
        <p:spPr>
          <a:xfrm rot="2461420">
            <a:off x="8912759" y="4114556"/>
            <a:ext cx="614514" cy="506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58F79C54-E569-806E-D7EA-2DF797AFC1E8}"/>
              </a:ext>
            </a:extLst>
          </p:cNvPr>
          <p:cNvSpPr/>
          <p:nvPr/>
        </p:nvSpPr>
        <p:spPr>
          <a:xfrm rot="14905798">
            <a:off x="4386386" y="3797548"/>
            <a:ext cx="4483729" cy="9042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5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3DD0-CB5B-74BF-0592-CE0A4BC3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827906"/>
          </a:xfrm>
        </p:spPr>
        <p:txBody>
          <a:bodyPr>
            <a:normAutofit fontScale="90000"/>
          </a:bodyPr>
          <a:lstStyle/>
          <a:p>
            <a:r>
              <a:rPr lang="en-GB" dirty="0"/>
              <a:t>MainWindow.cpp – define application behaviour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0E682-7BBF-B9F2-A917-F23F68DD847C}"/>
              </a:ext>
            </a:extLst>
          </p:cNvPr>
          <p:cNvSpPr txBox="1"/>
          <p:nvPr/>
        </p:nvSpPr>
        <p:spPr>
          <a:xfrm>
            <a:off x="15726" y="953668"/>
            <a:ext cx="652026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MainWindow.cpp contains C++ class for </a:t>
            </a:r>
            <a:r>
              <a:rPr lang="en-GB" sz="2000" dirty="0" err="1"/>
              <a:t>MainWindow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Constructor called when window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You add other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“</a:t>
            </a:r>
            <a:r>
              <a:rPr lang="en-GB" sz="2000" dirty="0" err="1"/>
              <a:t>ui</a:t>
            </a:r>
            <a:r>
              <a:rPr lang="en-GB" sz="2000" dirty="0"/>
              <a:t>”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 err="1"/>
              <a:t>ui</a:t>
            </a:r>
            <a:r>
              <a:rPr lang="en-GB" dirty="0"/>
              <a:t> class is created by Qt in </a:t>
            </a:r>
            <a:r>
              <a:rPr lang="en-GB" dirty="0" err="1"/>
              <a:t>MainWindow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It contains classes for each UI object added in Qt Creator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add a </a:t>
            </a:r>
            <a:r>
              <a:rPr lang="en-GB" sz="2000" dirty="0" err="1"/>
              <a:t>QLineEdit</a:t>
            </a:r>
            <a:r>
              <a:rPr lang="en-GB" sz="2000" dirty="0"/>
              <a:t> called “edit1”, </a:t>
            </a:r>
            <a:r>
              <a:rPr lang="en-GB" sz="2000" dirty="0" err="1"/>
              <a:t>ui</a:t>
            </a:r>
            <a:r>
              <a:rPr lang="en-GB" sz="2000" dirty="0"/>
              <a:t> contains a class called edit1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call the member functions of edit1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E.g. to put some text into it, or retrieve text from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Common mistake: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 class name in </a:t>
            </a:r>
            <a:r>
              <a:rPr lang="en-GB" dirty="0" err="1"/>
              <a:t>ui</a:t>
            </a:r>
            <a:r>
              <a:rPr lang="en-GB" dirty="0"/>
              <a:t> (edit one in this case, i.e. </a:t>
            </a:r>
            <a:r>
              <a:rPr lang="en-GB" dirty="0" err="1"/>
              <a:t>ui</a:t>
            </a:r>
            <a:r>
              <a:rPr lang="en-GB" dirty="0"/>
              <a:t>-&gt;edit1) corresponds to the name you give the class in </a:t>
            </a:r>
            <a:r>
              <a:rPr lang="en-GB" dirty="0" err="1"/>
              <a:t>QtCreator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If you call it Edit1, edit2, etc – the code also needs to change!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F8D1F-0840-6C20-4CA2-09D3F62F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53" y="677503"/>
            <a:ext cx="5937445" cy="416970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D4AFC33-FC9A-D061-4BB2-5ACAE39BE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368" y="5547315"/>
            <a:ext cx="3510116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-&gt;edit1-&gt;text()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7857FF2-36EC-2AD0-7C0C-6D0AF925F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7368" y="6253595"/>
            <a:ext cx="3510116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-&gt;edit1-&gt;insert( “A new string” 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8CB7BD-AA7A-887D-1DAE-942E42C6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0956" y="677503"/>
            <a:ext cx="5102940" cy="4708981"/>
          </a:xfrm>
          <a:prstGeom prst="rect">
            <a:avLst/>
          </a:prstGeom>
          <a:solidFill>
            <a:srgbClr val="2B2B2B"/>
          </a:solidFill>
          <a:ln w="76200">
            <a:solidFill>
              <a:srgbClr val="00B0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MainWindow.h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Q_OBJECT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Ui::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explicit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QWidget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*parent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~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slots: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resetView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1A65-6AAB-D589-97D4-4DAF8427E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Signals and 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78D1-F818-A6E6-A2EC-BDA9E7CE7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6" y="1016636"/>
            <a:ext cx="6651523" cy="480818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Qt classes can emit signals</a:t>
            </a:r>
          </a:p>
          <a:p>
            <a:pPr lvl="1"/>
            <a:r>
              <a:rPr lang="en-GB" dirty="0"/>
              <a:t>These are triggered when certain things happen, e.g. a button is clocked</a:t>
            </a:r>
          </a:p>
          <a:p>
            <a:pPr lvl="1"/>
            <a:endParaRPr lang="en-GB" dirty="0"/>
          </a:p>
          <a:p>
            <a:r>
              <a:rPr lang="en-GB" dirty="0"/>
              <a:t>Qt classes can contain special functions called slots</a:t>
            </a:r>
          </a:p>
          <a:p>
            <a:pPr lvl="1"/>
            <a:r>
              <a:rPr lang="en-GB" dirty="0"/>
              <a:t>These can be linked to signals so that they execute when the signal is triggered</a:t>
            </a:r>
          </a:p>
          <a:p>
            <a:pPr lvl="1"/>
            <a:endParaRPr lang="en-GB" dirty="0"/>
          </a:p>
          <a:p>
            <a:r>
              <a:rPr lang="en-GB" dirty="0"/>
              <a:t>To capture user actions</a:t>
            </a:r>
          </a:p>
          <a:p>
            <a:pPr lvl="1"/>
            <a:r>
              <a:rPr lang="en-GB" dirty="0"/>
              <a:t>Create a slot function</a:t>
            </a:r>
          </a:p>
          <a:p>
            <a:pPr lvl="1"/>
            <a:r>
              <a:rPr lang="en-GB" dirty="0"/>
              <a:t>Connect it to the relevant signal, of the relevant class</a:t>
            </a:r>
          </a:p>
          <a:p>
            <a:pPr lvl="1"/>
            <a:endParaRPr lang="en-GB" dirty="0"/>
          </a:p>
          <a:p>
            <a:r>
              <a:rPr lang="en-GB" dirty="0"/>
              <a:t>Two ways to connect</a:t>
            </a:r>
          </a:p>
          <a:p>
            <a:pPr lvl="1"/>
            <a:r>
              <a:rPr lang="en-GB" dirty="0"/>
              <a:t>Use the connect() function in a constructor</a:t>
            </a:r>
          </a:p>
          <a:p>
            <a:pPr lvl="1"/>
            <a:r>
              <a:rPr lang="en-GB" dirty="0"/>
              <a:t>Use the signal editor in Qt Creator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884706-B330-C5D4-CC32-3AADC405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041" y="420973"/>
            <a:ext cx="5102940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MainWindow.h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Q_OBJECT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Ui::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explicit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QWidget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*parent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~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slots: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resetView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054C02-D45C-93B7-1CAE-BA24B0CB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8012" y="6066544"/>
            <a:ext cx="9630698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 Added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constructor */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connect(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-&gt;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resetViewButton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QPushButton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::clicked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this,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MainWindow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resetView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0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0C81C9-8261-5BD2-D3E5-6AFA4689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48596</TotalTime>
  <Words>4038</Words>
  <Application>Microsoft Office PowerPoint</Application>
  <PresentationFormat>Widescreen</PresentationFormat>
  <Paragraphs>671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Consolas</vt:lpstr>
      <vt:lpstr>Courier New</vt:lpstr>
      <vt:lpstr>JetBrains Mono</vt:lpstr>
      <vt:lpstr>ui-monospace</vt:lpstr>
      <vt:lpstr>Office Theme</vt:lpstr>
      <vt:lpstr>EEEE2076 – Software Project</vt:lpstr>
      <vt:lpstr>GUIs and Qt</vt:lpstr>
      <vt:lpstr>Graphical User Interfaces (GUIs)</vt:lpstr>
      <vt:lpstr>Cross Platform GUI Libraries</vt:lpstr>
      <vt:lpstr>Creating a user interface</vt:lpstr>
      <vt:lpstr>Using Qt - Process</vt:lpstr>
      <vt:lpstr>MainWindow.cpp – define application behaviour</vt:lpstr>
      <vt:lpstr>Signals and Slots</vt:lpstr>
      <vt:lpstr>PowerPoint Presentation</vt:lpstr>
      <vt:lpstr>TreeViews</vt:lpstr>
      <vt:lpstr>Other points</vt:lpstr>
      <vt:lpstr>3D Rendering and VTK</vt:lpstr>
      <vt:lpstr>3D Rendering and VTK</vt:lpstr>
      <vt:lpstr>Compiling VTK</vt:lpstr>
      <vt:lpstr>3D Rendering and VTK</vt:lpstr>
      <vt:lpstr>3D Rendering and VTK</vt:lpstr>
      <vt:lpstr>3D Rendering and VTK</vt:lpstr>
      <vt:lpstr>Multiple Items in same 3D rendering</vt:lpstr>
      <vt:lpstr>Limits on number of actors</vt:lpstr>
      <vt:lpstr>PowerPoint Presentation</vt:lpstr>
      <vt:lpstr>Lighting</vt:lpstr>
      <vt:lpstr>vtkLight class</vt:lpstr>
      <vt:lpstr>Adding VR to your GUI and use of threads</vt:lpstr>
      <vt:lpstr>VR Renderer</vt:lpstr>
      <vt:lpstr>Threads</vt:lpstr>
      <vt:lpstr>Required Structure</vt:lpstr>
      <vt:lpstr>DLLs and Installers</vt:lpstr>
      <vt:lpstr>General Library Structure – Qt and VTK</vt:lpstr>
      <vt:lpstr>Dynamic Linking</vt:lpstr>
      <vt:lpstr>Dynamic Libraries for Qt and VTK</vt:lpstr>
      <vt:lpstr>Group Work – Tasks</vt:lpstr>
      <vt:lpstr>Overall Aim: VR Application with interactive FS Car</vt:lpstr>
      <vt:lpstr>Documentation Website</vt:lpstr>
      <vt:lpstr>Overall Aim: VR Application with interactive FS Car</vt:lpstr>
      <vt:lpstr>Overall Aim: VR Application with interactive FS Car</vt:lpstr>
      <vt:lpstr>PowerPoint Presentation</vt:lpstr>
      <vt:lpstr>PowerPoint Presentation</vt:lpstr>
      <vt:lpstr>PowerPoint Presentation</vt:lpstr>
      <vt:lpstr>Viva</vt:lpstr>
      <vt:lpstr>Final Points</vt:lpstr>
      <vt:lpstr>Time Management</vt:lpstr>
      <vt:lpstr>Group Work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Evans</dc:creator>
  <cp:lastModifiedBy>Paul Evans (staff)</cp:lastModifiedBy>
  <cp:revision>84</cp:revision>
  <cp:lastPrinted>2021-10-04T12:46:54Z</cp:lastPrinted>
  <dcterms:created xsi:type="dcterms:W3CDTF">2018-09-13T11:39:22Z</dcterms:created>
  <dcterms:modified xsi:type="dcterms:W3CDTF">2025-02-24T18:31:35Z</dcterms:modified>
</cp:coreProperties>
</file>